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xml" ContentType="application/vnd.openxmlformats-officedocument.customXml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 Type="http://schemas.openxmlformats.org/officeDocument/2006/relationships/custom-properties" Target="/docProps/custom.xml" Id="R6c2e287f8e2a4248"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8" r:id="rId3"/>
    <p:sldId id="257" r:id="rId4"/>
    <p:sldId id="259" r:id="rId5"/>
    <p:sldId id="260" r:id="rId6"/>
    <p:sldId id="261" r:id="rId7"/>
    <p:sldId id="262" r:id="rId8"/>
    <p:sldId id="263" r:id="rId9"/>
    <p:sldId id="264" r:id="rId10"/>
    <p:sldId id="272" r:id="rId11"/>
    <p:sldId id="266" r:id="rId12"/>
    <p:sldId id="267" r:id="rId13"/>
    <p:sldId id="268" r:id="rId14"/>
    <p:sldId id="269" r:id="rId15"/>
    <p:sldId id="273"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4775"/>
    <a:srgbClr val="208CC0"/>
    <a:srgbClr val="1A8A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6"/>
  </p:normalViewPr>
  <p:slideViewPr>
    <p:cSldViewPr snapToGrid="0" snapToObjects="1">
      <p:cViewPr varScale="1">
        <p:scale>
          <a:sx n="87" d="100"/>
          <a:sy n="87" d="100"/>
        </p:scale>
        <p:origin x="666" y="90"/>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notesMaster" Target="notesMasters/notesMaster1.xml" Id="rId18" /><Relationship Type="http://schemas.openxmlformats.org/officeDocument/2006/relationships/slide" Target="slides/slide2.xml" Id="rId3" /><Relationship Type="http://schemas.openxmlformats.org/officeDocument/2006/relationships/theme" Target="theme/theme1.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viewProps" Target="viewProps.xml"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9.xml" Id="rId10" /><Relationship Type="http://schemas.openxmlformats.org/officeDocument/2006/relationships/presProps" Target="presProps.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tableStyles" Target="tableStyles.xml" Id="rId22" /><Relationship Type="http://schemas.openxmlformats.org/officeDocument/2006/relationships/customXml" Target="/customXML/item.xml" Id="R453ef4735951465b"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4EB72D-CD8F-BF4C-A4DC-68A9901E1DAA}" type="datetimeFigureOut">
              <a:rPr lang="en-US" smtClean="0"/>
              <a:t>8/20/2021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F2826A-D862-3042-87BB-A1B3ADC49444}" type="slidenum">
              <a:rPr lang="en-US" smtClean="0"/>
              <a:t>‹#›</a:t>
            </a:fld>
            <a:endParaRPr lang="en-US"/>
          </a:p>
        </p:txBody>
      </p:sp>
    </p:spTree>
    <p:extLst>
      <p:ext uri="{BB962C8B-B14F-4D97-AF65-F5344CB8AC3E}">
        <p14:creationId xmlns:p14="http://schemas.microsoft.com/office/powerpoint/2010/main" val="3736806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session is an introductory</a:t>
            </a:r>
            <a:r>
              <a:rPr lang="en-GB" baseline="0" dirty="0"/>
              <a:t> session and is closely connected to the activities in the NHS SDG booklet and flash cards</a:t>
            </a:r>
            <a:r>
              <a:rPr lang="en-GB" baseline="0" dirty="0" smtClean="0"/>
              <a:t>. </a:t>
            </a:r>
            <a:r>
              <a:rPr lang="en-GB" baseline="0" dirty="0" smtClean="0"/>
              <a:t> </a:t>
            </a:r>
            <a:r>
              <a:rPr lang="en-GB" baseline="0" dirty="0"/>
              <a:t>Many of the activities have more detailed reflections and instructions in the book and would be enhanced by using the flash cards too. We recommend that you use them together. You can find the materials here: </a:t>
            </a:r>
            <a:r>
              <a:rPr lang="en-GB" baseline="0" dirty="0" smtClean="0"/>
              <a:t>https://www.scottishglobalhealth.org/resources/ </a:t>
            </a:r>
            <a:endParaRPr lang="en-GB" baseline="0" dirty="0"/>
          </a:p>
        </p:txBody>
      </p:sp>
      <p:sp>
        <p:nvSpPr>
          <p:cNvPr id="4" name="Slide Number Placeholder 3"/>
          <p:cNvSpPr>
            <a:spLocks noGrp="1"/>
          </p:cNvSpPr>
          <p:nvPr>
            <p:ph type="sldNum" sz="quarter" idx="5"/>
          </p:nvPr>
        </p:nvSpPr>
        <p:spPr/>
        <p:txBody>
          <a:bodyPr/>
          <a:lstStyle/>
          <a:p>
            <a:fld id="{0DF2826A-D862-3042-87BB-A1B3ADC49444}" type="slidenum">
              <a:rPr lang="en-US" smtClean="0"/>
              <a:t>1</a:t>
            </a:fld>
            <a:endParaRPr lang="en-US"/>
          </a:p>
        </p:txBody>
      </p:sp>
    </p:spTree>
    <p:extLst>
      <p:ext uri="{BB962C8B-B14F-4D97-AF65-F5344CB8AC3E}">
        <p14:creationId xmlns:p14="http://schemas.microsoft.com/office/powerpoint/2010/main" val="2717717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we</a:t>
            </a:r>
            <a:r>
              <a:rPr lang="en-GB" baseline="0" dirty="0"/>
              <a:t> encourage you and your group to think a bit deeper about the actions identified through the previous activity. What role can you play in influencing the change you want to see? </a:t>
            </a:r>
          </a:p>
          <a:p>
            <a:r>
              <a:rPr lang="en-GB" baseline="0" dirty="0"/>
              <a:t>Method: Online this can be a group discussion in break out rooms. In a face to face session groups can draw the diagram as shown on the slide and start to fill in the sphere of influence.  (There is a more detailed outline of the this activity in the booklet ) The reflection questions below can be used to debrief and share learning across the group or used in individual groups to guide them through the activity. </a:t>
            </a:r>
          </a:p>
          <a:p>
            <a:r>
              <a:rPr lang="en-GB" baseline="0" dirty="0"/>
              <a:t> </a:t>
            </a:r>
            <a:r>
              <a:rPr lang="en-GB" sz="1200" b="0" i="0" u="none" strike="noStrike" kern="1200" baseline="0" dirty="0">
                <a:solidFill>
                  <a:schemeClr val="tx1"/>
                </a:solidFill>
                <a:latin typeface="+mn-lt"/>
                <a:ea typeface="+mn-ea"/>
                <a:cs typeface="+mn-cs"/>
              </a:rPr>
              <a:t>What actions could you take as an individual to contribute towards making your desired change?</a:t>
            </a:r>
          </a:p>
          <a:p>
            <a:r>
              <a:rPr lang="en-GB" sz="1200" b="1"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Who would you need to influence or work with to take these actions?</a:t>
            </a:r>
          </a:p>
          <a:p>
            <a:r>
              <a:rPr lang="en-GB" sz="1200" b="1"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Think about making the change at wider levels, as shown in the diagram. How could you influence change as a team?</a:t>
            </a:r>
          </a:p>
          <a:p>
            <a:r>
              <a:rPr lang="en-GB" sz="1200" b="0" i="0" u="none" strike="noStrike" kern="1200" baseline="0" dirty="0">
                <a:solidFill>
                  <a:schemeClr val="tx1"/>
                </a:solidFill>
                <a:latin typeface="+mn-lt"/>
                <a:ea typeface="+mn-ea"/>
                <a:cs typeface="+mn-cs"/>
              </a:rPr>
              <a:t>What about at an organisational level? What barriers might you face? </a:t>
            </a:r>
            <a:endParaRPr lang="en-GB" dirty="0"/>
          </a:p>
          <a:p>
            <a:endParaRPr lang="en-US" dirty="0"/>
          </a:p>
        </p:txBody>
      </p:sp>
      <p:sp>
        <p:nvSpPr>
          <p:cNvPr id="4" name="Slide Number Placeholder 3"/>
          <p:cNvSpPr>
            <a:spLocks noGrp="1"/>
          </p:cNvSpPr>
          <p:nvPr>
            <p:ph type="sldNum" sz="quarter" idx="5"/>
          </p:nvPr>
        </p:nvSpPr>
        <p:spPr/>
        <p:txBody>
          <a:bodyPr/>
          <a:lstStyle/>
          <a:p>
            <a:fld id="{0DF2826A-D862-3042-87BB-A1B3ADC49444}" type="slidenum">
              <a:rPr lang="en-US" smtClean="0"/>
              <a:t>10</a:t>
            </a:fld>
            <a:endParaRPr lang="en-US"/>
          </a:p>
        </p:txBody>
      </p:sp>
    </p:spTree>
    <p:extLst>
      <p:ext uri="{BB962C8B-B14F-4D97-AF65-F5344CB8AC3E}">
        <p14:creationId xmlns:p14="http://schemas.microsoft.com/office/powerpoint/2010/main" val="847880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dirty="0"/>
              <a:t>Values are connected to our desire</a:t>
            </a:r>
            <a:r>
              <a:rPr lang="en-GB" baseline="0" dirty="0"/>
              <a:t> for </a:t>
            </a:r>
            <a:r>
              <a:rPr lang="en-GB" baseline="0" dirty="0" smtClean="0"/>
              <a:t>change. </a:t>
            </a:r>
            <a:r>
              <a:rPr lang="en-GB" sz="1200" b="0" i="0" kern="1200" dirty="0" smtClean="0">
                <a:solidFill>
                  <a:schemeClr val="tx1"/>
                </a:solidFill>
                <a:effectLst/>
                <a:latin typeface="+mn-lt"/>
                <a:ea typeface="+mn-ea"/>
                <a:cs typeface="+mn-cs"/>
              </a:rPr>
              <a:t>A large body of evidence shows that values are of central importance in leading people to express concern about social and environmental issues – whether this concern is expressed by changing aspects of day-to-day behaviour, by becoming politically involved, or by volunteering.</a:t>
            </a:r>
          </a:p>
          <a:p>
            <a:pPr fontAlgn="base"/>
            <a:r>
              <a:rPr lang="en-GB" sz="1200" b="0" i="0" kern="1200" dirty="0" smtClean="0">
                <a:solidFill>
                  <a:schemeClr val="tx1"/>
                </a:solidFill>
                <a:effectLst/>
                <a:latin typeface="+mn-lt"/>
                <a:ea typeface="+mn-ea"/>
                <a:cs typeface="+mn-cs"/>
              </a:rPr>
              <a:t>A common set of values, which we call compassionate values, underpin such social and environmental concern. Everyone holds these values to some extent – indeed the majority of people privilege these values above all others. Strengthening and giving voice to these values will help to create responses to a wide range of social and environmental challenges – from climate change to social exclusion. </a:t>
            </a:r>
          </a:p>
          <a:p>
            <a:endParaRPr lang="en-GB" baseline="0" dirty="0"/>
          </a:p>
          <a:p>
            <a:r>
              <a:rPr lang="en-GB" baseline="0" dirty="0"/>
              <a:t>This is a short, guided personal reflection. Ask participants to t</a:t>
            </a:r>
            <a:r>
              <a:rPr lang="en-GB" dirty="0"/>
              <a:t>ake a moment</a:t>
            </a:r>
            <a:r>
              <a:rPr lang="en-GB" baseline="0" dirty="0"/>
              <a:t> for some quiet reflection using the following questions: </a:t>
            </a:r>
          </a:p>
          <a:p>
            <a:r>
              <a:rPr lang="en-GB" dirty="0"/>
              <a:t>Which of</a:t>
            </a:r>
            <a:r>
              <a:rPr lang="en-GB" baseline="0" dirty="0"/>
              <a:t> these NHS values is most important for you? Why? How do they connect to your own values? </a:t>
            </a:r>
            <a:endParaRPr lang="en-GB" dirty="0"/>
          </a:p>
          <a:p>
            <a:endParaRPr lang="en-US" dirty="0"/>
          </a:p>
        </p:txBody>
      </p:sp>
      <p:sp>
        <p:nvSpPr>
          <p:cNvPr id="4" name="Slide Number Placeholder 3"/>
          <p:cNvSpPr>
            <a:spLocks noGrp="1"/>
          </p:cNvSpPr>
          <p:nvPr>
            <p:ph type="sldNum" sz="quarter" idx="5"/>
          </p:nvPr>
        </p:nvSpPr>
        <p:spPr/>
        <p:txBody>
          <a:bodyPr/>
          <a:lstStyle/>
          <a:p>
            <a:fld id="{0DF2826A-D862-3042-87BB-A1B3ADC49444}" type="slidenum">
              <a:rPr lang="en-US" smtClean="0"/>
              <a:t>11</a:t>
            </a:fld>
            <a:endParaRPr lang="en-US"/>
          </a:p>
        </p:txBody>
      </p:sp>
    </p:spTree>
    <p:extLst>
      <p:ext uri="{BB962C8B-B14F-4D97-AF65-F5344CB8AC3E}">
        <p14:creationId xmlns:p14="http://schemas.microsoft.com/office/powerpoint/2010/main" val="1188165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Discuss with</a:t>
            </a:r>
            <a:r>
              <a:rPr lang="en-GB" baseline="0" dirty="0"/>
              <a:t> the group what they understand by compassion. Then use the discussion questions on the slide to think about the role compassion plays for both NHS Scotland and in achieving the SDGs.  </a:t>
            </a:r>
            <a:endParaRPr lang="en-GB" dirty="0"/>
          </a:p>
          <a:p>
            <a:endParaRPr lang="en-US" dirty="0"/>
          </a:p>
        </p:txBody>
      </p:sp>
      <p:sp>
        <p:nvSpPr>
          <p:cNvPr id="4" name="Slide Number Placeholder 3"/>
          <p:cNvSpPr>
            <a:spLocks noGrp="1"/>
          </p:cNvSpPr>
          <p:nvPr>
            <p:ph type="sldNum" sz="quarter" idx="5"/>
          </p:nvPr>
        </p:nvSpPr>
        <p:spPr/>
        <p:txBody>
          <a:bodyPr/>
          <a:lstStyle/>
          <a:p>
            <a:fld id="{0DF2826A-D862-3042-87BB-A1B3ADC49444}" type="slidenum">
              <a:rPr lang="en-US" smtClean="0"/>
              <a:t>12</a:t>
            </a:fld>
            <a:endParaRPr lang="en-US"/>
          </a:p>
        </p:txBody>
      </p:sp>
    </p:spTree>
    <p:extLst>
      <p:ext uri="{BB962C8B-B14F-4D97-AF65-F5344CB8AC3E}">
        <p14:creationId xmlns:p14="http://schemas.microsoft.com/office/powerpoint/2010/main" val="1024244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Identify where the NHS Scotland values are on the diagram. Which areas are they clustered in?</a:t>
            </a:r>
          </a:p>
          <a:p>
            <a:r>
              <a:rPr lang="en-GB" sz="1200" b="1"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How does NHS Scotland strengthen these values?</a:t>
            </a:r>
          </a:p>
          <a:p>
            <a:r>
              <a:rPr lang="en-GB" sz="1200" b="1"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Can you think of a case where these values are weakened (perhaps unintentionally) due to other values on the opposite side of the diagram being strengthened? </a:t>
            </a:r>
          </a:p>
          <a:p>
            <a:r>
              <a:rPr lang="en-GB" sz="1200" b="0" i="0" u="none" strike="noStrike" kern="1200" baseline="0" dirty="0">
                <a:solidFill>
                  <a:schemeClr val="tx1"/>
                </a:solidFill>
                <a:latin typeface="+mn-lt"/>
                <a:ea typeface="+mn-ea"/>
                <a:cs typeface="+mn-cs"/>
              </a:rPr>
              <a:t>What impact do you think this has?</a:t>
            </a:r>
          </a:p>
          <a:p>
            <a:r>
              <a:rPr lang="en-GB" sz="1200" b="1"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Think about which of these values is most important to you in your own role and discuss how this is activated in your own setting. How does this value align with or strengthen compassion</a:t>
            </a:r>
            <a:r>
              <a:rPr lang="en-GB" sz="1200" b="0" i="0" u="none" strike="noStrike" kern="1200" baseline="0" dirty="0" smtClean="0">
                <a:solidFill>
                  <a:schemeClr val="tx1"/>
                </a:solidFill>
                <a:latin typeface="+mn-lt"/>
                <a:ea typeface="+mn-ea"/>
                <a:cs typeface="+mn-cs"/>
              </a:rPr>
              <a:t>?</a:t>
            </a:r>
          </a:p>
          <a:p>
            <a:r>
              <a:rPr lang="en-GB" sz="1200" b="0" i="0" u="none" strike="noStrike" kern="1200" baseline="0" dirty="0" smtClean="0">
                <a:solidFill>
                  <a:schemeClr val="tx1"/>
                </a:solidFill>
                <a:latin typeface="+mn-lt"/>
                <a:ea typeface="+mn-ea"/>
                <a:cs typeface="+mn-cs"/>
              </a:rPr>
              <a:t>For more information see https://valuesandframes.org/ </a:t>
            </a:r>
            <a:endParaRPr lang="en-GB" dirty="0"/>
          </a:p>
          <a:p>
            <a:endParaRPr lang="en-US" dirty="0"/>
          </a:p>
        </p:txBody>
      </p:sp>
      <p:sp>
        <p:nvSpPr>
          <p:cNvPr id="4" name="Slide Number Placeholder 3"/>
          <p:cNvSpPr>
            <a:spLocks noGrp="1"/>
          </p:cNvSpPr>
          <p:nvPr>
            <p:ph type="sldNum" sz="quarter" idx="5"/>
          </p:nvPr>
        </p:nvSpPr>
        <p:spPr/>
        <p:txBody>
          <a:bodyPr/>
          <a:lstStyle/>
          <a:p>
            <a:fld id="{0DF2826A-D862-3042-87BB-A1B3ADC49444}" type="slidenum">
              <a:rPr lang="en-US" smtClean="0"/>
              <a:t>13</a:t>
            </a:fld>
            <a:endParaRPr lang="en-US"/>
          </a:p>
        </p:txBody>
      </p:sp>
    </p:spTree>
    <p:extLst>
      <p:ext uri="{BB962C8B-B14F-4D97-AF65-F5344CB8AC3E}">
        <p14:creationId xmlns:p14="http://schemas.microsoft.com/office/powerpoint/2010/main" val="1203358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are some final reflection questions you might want</a:t>
            </a:r>
            <a:r>
              <a:rPr lang="en-GB" baseline="0" dirty="0"/>
              <a:t> to discuss as a group. </a:t>
            </a:r>
            <a:endParaRPr lang="en-GB" dirty="0"/>
          </a:p>
          <a:p>
            <a:endParaRPr lang="en-US" dirty="0"/>
          </a:p>
        </p:txBody>
      </p:sp>
      <p:sp>
        <p:nvSpPr>
          <p:cNvPr id="4" name="Slide Number Placeholder 3"/>
          <p:cNvSpPr>
            <a:spLocks noGrp="1"/>
          </p:cNvSpPr>
          <p:nvPr>
            <p:ph type="sldNum" sz="quarter" idx="5"/>
          </p:nvPr>
        </p:nvSpPr>
        <p:spPr/>
        <p:txBody>
          <a:bodyPr/>
          <a:lstStyle/>
          <a:p>
            <a:fld id="{0DF2826A-D862-3042-87BB-A1B3ADC49444}" type="slidenum">
              <a:rPr lang="en-US" smtClean="0"/>
              <a:t>14</a:t>
            </a:fld>
            <a:endParaRPr lang="en-US"/>
          </a:p>
        </p:txBody>
      </p:sp>
    </p:spTree>
    <p:extLst>
      <p:ext uri="{BB962C8B-B14F-4D97-AF65-F5344CB8AC3E}">
        <p14:creationId xmlns:p14="http://schemas.microsoft.com/office/powerpoint/2010/main" val="4163490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See PPTs and accompanying notes for exploring</a:t>
            </a:r>
            <a:r>
              <a:rPr lang="en-GB" baseline="0" dirty="0" smtClean="0"/>
              <a:t> themed sessions. </a:t>
            </a:r>
            <a:r>
              <a:rPr lang="en-GB" dirty="0" smtClean="0"/>
              <a:t> </a:t>
            </a:r>
            <a:endParaRPr lang="en-GB" dirty="0"/>
          </a:p>
        </p:txBody>
      </p:sp>
      <p:sp>
        <p:nvSpPr>
          <p:cNvPr id="4" name="Slide Number Placeholder 3"/>
          <p:cNvSpPr>
            <a:spLocks noGrp="1"/>
          </p:cNvSpPr>
          <p:nvPr>
            <p:ph type="sldNum" sz="quarter" idx="10"/>
          </p:nvPr>
        </p:nvSpPr>
        <p:spPr/>
        <p:txBody>
          <a:bodyPr/>
          <a:lstStyle/>
          <a:p>
            <a:fld id="{0DF2826A-D862-3042-87BB-A1B3ADC49444}" type="slidenum">
              <a:rPr lang="en-US" smtClean="0"/>
              <a:t>15</a:t>
            </a:fld>
            <a:endParaRPr lang="en-US"/>
          </a:p>
        </p:txBody>
      </p:sp>
    </p:spTree>
    <p:extLst>
      <p:ext uri="{BB962C8B-B14F-4D97-AF65-F5344CB8AC3E}">
        <p14:creationId xmlns:p14="http://schemas.microsoft.com/office/powerpoint/2010/main" val="1233880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good way of seeing what</a:t>
            </a:r>
            <a:r>
              <a:rPr lang="en-GB" baseline="0" dirty="0"/>
              <a:t> people’s perspectives are in the room. </a:t>
            </a:r>
          </a:p>
          <a:p>
            <a:r>
              <a:rPr lang="en-GB" baseline="0" dirty="0"/>
              <a:t>Method 1: Ask everyone to come up with 3 words which best describe what Global Citizenship means to them and keep a note of them. Revisit at the end. Do they want to change the words? At the end of the session check out by asking each participant to share one word which sums up the most important aspect of Global Citizenship for them. </a:t>
            </a:r>
          </a:p>
          <a:p>
            <a:r>
              <a:rPr lang="en-GB" baseline="0" dirty="0"/>
              <a:t>Method 2: Use a </a:t>
            </a:r>
            <a:r>
              <a:rPr lang="en-GB" baseline="0" dirty="0" err="1"/>
              <a:t>menti</a:t>
            </a:r>
            <a:r>
              <a:rPr lang="en-GB" baseline="0" dirty="0"/>
              <a:t> meter to collect the words at the beginning and then again at the end if appropriate – reflect on how participants ideas have shifted during the session.  </a:t>
            </a:r>
            <a:endParaRPr lang="en-GB" dirty="0"/>
          </a:p>
          <a:p>
            <a:endParaRPr lang="en-US" dirty="0"/>
          </a:p>
        </p:txBody>
      </p:sp>
      <p:sp>
        <p:nvSpPr>
          <p:cNvPr id="4" name="Slide Number Placeholder 3"/>
          <p:cNvSpPr>
            <a:spLocks noGrp="1"/>
          </p:cNvSpPr>
          <p:nvPr>
            <p:ph type="sldNum" sz="quarter" idx="5"/>
          </p:nvPr>
        </p:nvSpPr>
        <p:spPr/>
        <p:txBody>
          <a:bodyPr/>
          <a:lstStyle/>
          <a:p>
            <a:fld id="{0DF2826A-D862-3042-87BB-A1B3ADC49444}" type="slidenum">
              <a:rPr lang="en-US" smtClean="0"/>
              <a:t>2</a:t>
            </a:fld>
            <a:endParaRPr lang="en-US"/>
          </a:p>
        </p:txBody>
      </p:sp>
    </p:spTree>
    <p:extLst>
      <p:ext uri="{BB962C8B-B14F-4D97-AF65-F5344CB8AC3E}">
        <p14:creationId xmlns:p14="http://schemas.microsoft.com/office/powerpoint/2010/main" val="4287368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 brief description of what is Global Citizenship</a:t>
            </a:r>
            <a:r>
              <a:rPr lang="en-GB" baseline="0" dirty="0"/>
              <a:t> taken from The International Development Education Association of Scotland http://</a:t>
            </a:r>
            <a:r>
              <a:rPr lang="en-GB" baseline="0" dirty="0" err="1"/>
              <a:t>www.ideas-forum.org.uk</a:t>
            </a:r>
            <a:r>
              <a:rPr lang="en-GB" baseline="0" dirty="0"/>
              <a:t>/ For further ideas on Global Citizenship Education visit the Bride 47 website https://www.bridge47.org/global-citizenship </a:t>
            </a:r>
            <a:endParaRPr lang="en-GB" dirty="0"/>
          </a:p>
          <a:p>
            <a:endParaRPr lang="en-US" dirty="0"/>
          </a:p>
        </p:txBody>
      </p:sp>
      <p:sp>
        <p:nvSpPr>
          <p:cNvPr id="4" name="Slide Number Placeholder 3"/>
          <p:cNvSpPr>
            <a:spLocks noGrp="1"/>
          </p:cNvSpPr>
          <p:nvPr>
            <p:ph type="sldNum" sz="quarter" idx="5"/>
          </p:nvPr>
        </p:nvSpPr>
        <p:spPr/>
        <p:txBody>
          <a:bodyPr/>
          <a:lstStyle/>
          <a:p>
            <a:fld id="{0DF2826A-D862-3042-87BB-A1B3ADC49444}" type="slidenum">
              <a:rPr lang="en-US" smtClean="0"/>
              <a:t>3</a:t>
            </a:fld>
            <a:endParaRPr lang="en-US"/>
          </a:p>
        </p:txBody>
      </p:sp>
    </p:spTree>
    <p:extLst>
      <p:ext uri="{BB962C8B-B14F-4D97-AF65-F5344CB8AC3E}">
        <p14:creationId xmlns:p14="http://schemas.microsoft.com/office/powerpoint/2010/main" val="12302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a:t>
            </a:r>
            <a:r>
              <a:rPr lang="en-GB" baseline="0" dirty="0"/>
              <a:t> might want to take time as a group to think about some of the key traits of a global citizen. You can frame it around knowledge / skills / values using the slide. </a:t>
            </a:r>
            <a:endParaRPr lang="en-GB" dirty="0"/>
          </a:p>
          <a:p>
            <a:endParaRPr lang="en-US" dirty="0"/>
          </a:p>
        </p:txBody>
      </p:sp>
      <p:sp>
        <p:nvSpPr>
          <p:cNvPr id="4" name="Slide Number Placeholder 3"/>
          <p:cNvSpPr>
            <a:spLocks noGrp="1"/>
          </p:cNvSpPr>
          <p:nvPr>
            <p:ph type="sldNum" sz="quarter" idx="5"/>
          </p:nvPr>
        </p:nvSpPr>
        <p:spPr/>
        <p:txBody>
          <a:bodyPr/>
          <a:lstStyle/>
          <a:p>
            <a:fld id="{0DF2826A-D862-3042-87BB-A1B3ADC49444}" type="slidenum">
              <a:rPr lang="en-US" smtClean="0"/>
              <a:t>4</a:t>
            </a:fld>
            <a:endParaRPr lang="en-US"/>
          </a:p>
        </p:txBody>
      </p:sp>
    </p:spTree>
    <p:extLst>
      <p:ext uri="{BB962C8B-B14F-4D97-AF65-F5344CB8AC3E}">
        <p14:creationId xmlns:p14="http://schemas.microsoft.com/office/powerpoint/2010/main" val="3496316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is a list of GC competencies developed for education by Oxfam. They can be a useful reflection tool after you have considered your own ideas on key traits or competencies for Global Citizenship. </a:t>
            </a:r>
          </a:p>
          <a:p>
            <a:r>
              <a:rPr lang="en-GB" baseline="0" dirty="0"/>
              <a:t>Consider how these skills and values are realised or developed in your personal or professional life. </a:t>
            </a:r>
            <a:endParaRPr lang="en-GB" dirty="0"/>
          </a:p>
          <a:p>
            <a:endParaRPr lang="en-US" dirty="0"/>
          </a:p>
        </p:txBody>
      </p:sp>
      <p:sp>
        <p:nvSpPr>
          <p:cNvPr id="4" name="Slide Number Placeholder 3"/>
          <p:cNvSpPr>
            <a:spLocks noGrp="1"/>
          </p:cNvSpPr>
          <p:nvPr>
            <p:ph type="sldNum" sz="quarter" idx="5"/>
          </p:nvPr>
        </p:nvSpPr>
        <p:spPr/>
        <p:txBody>
          <a:bodyPr/>
          <a:lstStyle/>
          <a:p>
            <a:fld id="{0DF2826A-D862-3042-87BB-A1B3ADC49444}" type="slidenum">
              <a:rPr lang="en-US" smtClean="0"/>
              <a:t>5</a:t>
            </a:fld>
            <a:endParaRPr lang="en-US"/>
          </a:p>
        </p:txBody>
      </p:sp>
    </p:spTree>
    <p:extLst>
      <p:ext uri="{BB962C8B-B14F-4D97-AF65-F5344CB8AC3E}">
        <p14:creationId xmlns:p14="http://schemas.microsoft.com/office/powerpoint/2010/main" val="889968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2030 Agenda for Sustainable Development is a plan of action for people, planet and prosperity. Signed in 2015 by the member states of the United Nations, it is an urgent call demonstrating the</a:t>
            </a:r>
          </a:p>
          <a:p>
            <a:r>
              <a:rPr lang="en-GB" sz="1200" b="0" i="0" u="none" strike="noStrike" kern="1200" baseline="0" dirty="0">
                <a:solidFill>
                  <a:schemeClr val="tx1"/>
                </a:solidFill>
                <a:latin typeface="+mn-lt"/>
                <a:ea typeface="+mn-ea"/>
                <a:cs typeface="+mn-cs"/>
              </a:rPr>
              <a:t>action needed to shift the world onto a more sustainable path. The 17 Sustainable Development Goals (SDGs) and 169 targets demonstrate the scale and ambition of the agenda.</a:t>
            </a:r>
          </a:p>
          <a:p>
            <a:r>
              <a:rPr lang="en-GB" sz="1200" b="0" i="0" u="none" strike="noStrike" kern="1200" baseline="0" dirty="0">
                <a:solidFill>
                  <a:schemeClr val="tx1"/>
                </a:solidFill>
                <a:latin typeface="+mn-lt"/>
                <a:ea typeface="+mn-ea"/>
                <a:cs typeface="+mn-cs"/>
              </a:rPr>
              <a:t>The SDGs apply to every country in the world including Scotland and are the responsibility of governments, businesses, civil society and citizens to deliver. The goals are designed to be interdependent and no one goal is more important than another. The success or failure to meet one target impacts on the success and failure of the others. The goals are also designed to be inclusive with a pledge to ‘</a:t>
            </a:r>
            <a:r>
              <a:rPr lang="en-GB" sz="1200" b="0" i="1" u="none" strike="noStrike" kern="1200" baseline="0" dirty="0">
                <a:solidFill>
                  <a:schemeClr val="tx1"/>
                </a:solidFill>
                <a:latin typeface="+mn-lt"/>
                <a:ea typeface="+mn-ea"/>
                <a:cs typeface="+mn-cs"/>
              </a:rPr>
              <a:t>leave no one behind</a:t>
            </a:r>
            <a:r>
              <a:rPr lang="en-GB" sz="1200" b="0" i="0" u="none" strike="noStrike" kern="1200" baseline="0" dirty="0">
                <a:solidFill>
                  <a:schemeClr val="tx1"/>
                </a:solidFill>
                <a:latin typeface="+mn-lt"/>
                <a:ea typeface="+mn-ea"/>
                <a:cs typeface="+mn-cs"/>
              </a:rPr>
              <a:t>.’</a:t>
            </a:r>
            <a:endParaRPr lang="en-GB" dirty="0"/>
          </a:p>
          <a:p>
            <a:endParaRPr lang="en-US" dirty="0"/>
          </a:p>
        </p:txBody>
      </p:sp>
      <p:sp>
        <p:nvSpPr>
          <p:cNvPr id="4" name="Slide Number Placeholder 3"/>
          <p:cNvSpPr>
            <a:spLocks noGrp="1"/>
          </p:cNvSpPr>
          <p:nvPr>
            <p:ph type="sldNum" sz="quarter" idx="5"/>
          </p:nvPr>
        </p:nvSpPr>
        <p:spPr/>
        <p:txBody>
          <a:bodyPr/>
          <a:lstStyle/>
          <a:p>
            <a:fld id="{0DF2826A-D862-3042-87BB-A1B3ADC49444}" type="slidenum">
              <a:rPr lang="en-US" smtClean="0"/>
              <a:t>6</a:t>
            </a:fld>
            <a:endParaRPr lang="en-US"/>
          </a:p>
        </p:txBody>
      </p:sp>
    </p:spTree>
    <p:extLst>
      <p:ext uri="{BB962C8B-B14F-4D97-AF65-F5344CB8AC3E}">
        <p14:creationId xmlns:p14="http://schemas.microsoft.com/office/powerpoint/2010/main" val="1853772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National Performance Framework (NPF) is Scotland’s way to localise the SDGs. The NPF measures progress on a national level against 11 National Outcomes to which relevant SDGs are mapped.</a:t>
            </a:r>
          </a:p>
          <a:p>
            <a:r>
              <a:rPr lang="en-GB" sz="1200" b="0" i="0" u="none" strike="noStrike" kern="1200" baseline="0" dirty="0">
                <a:solidFill>
                  <a:schemeClr val="tx1"/>
                </a:solidFill>
                <a:latin typeface="+mn-lt"/>
                <a:ea typeface="+mn-ea"/>
                <a:cs typeface="+mn-cs"/>
              </a:rPr>
              <a:t>Each National Outcome has associated indicators which are tracked and publicly reported on. The NPF has wellbeing, sustainability and inclusivity as core aims.</a:t>
            </a:r>
          </a:p>
          <a:p>
            <a:r>
              <a:rPr lang="en-GB" sz="1200" b="0" i="0" u="none" strike="noStrike" kern="1200" baseline="0" dirty="0">
                <a:solidFill>
                  <a:schemeClr val="tx1"/>
                </a:solidFill>
                <a:latin typeface="+mn-lt"/>
                <a:ea typeface="+mn-ea"/>
                <a:cs typeface="+mn-cs"/>
              </a:rPr>
              <a:t>In Scotland there is an open coalition, the SDG Network Scotland, that any individual or organisation can join, where the SDGs are championed and delivered by all, bringing together the voices</a:t>
            </a:r>
          </a:p>
          <a:p>
            <a:r>
              <a:rPr lang="en-GB" sz="1200" b="0" i="0" u="none" strike="noStrike" kern="1200" baseline="0" dirty="0">
                <a:solidFill>
                  <a:schemeClr val="tx1"/>
                </a:solidFill>
                <a:latin typeface="+mn-lt"/>
                <a:ea typeface="+mn-ea"/>
                <a:cs typeface="+mn-cs"/>
              </a:rPr>
              <a:t>of over 500 people and organisations across Scotland.</a:t>
            </a:r>
            <a:endParaRPr lang="en-GB" dirty="0"/>
          </a:p>
          <a:p>
            <a:endParaRPr lang="en-US" dirty="0"/>
          </a:p>
        </p:txBody>
      </p:sp>
      <p:sp>
        <p:nvSpPr>
          <p:cNvPr id="4" name="Slide Number Placeholder 3"/>
          <p:cNvSpPr>
            <a:spLocks noGrp="1"/>
          </p:cNvSpPr>
          <p:nvPr>
            <p:ph type="sldNum" sz="quarter" idx="5"/>
          </p:nvPr>
        </p:nvSpPr>
        <p:spPr/>
        <p:txBody>
          <a:bodyPr/>
          <a:lstStyle/>
          <a:p>
            <a:fld id="{0DF2826A-D862-3042-87BB-A1B3ADC49444}" type="slidenum">
              <a:rPr lang="en-US" smtClean="0"/>
              <a:t>7</a:t>
            </a:fld>
            <a:endParaRPr lang="en-US"/>
          </a:p>
        </p:txBody>
      </p:sp>
    </p:spTree>
    <p:extLst>
      <p:ext uri="{BB962C8B-B14F-4D97-AF65-F5344CB8AC3E}">
        <p14:creationId xmlns:p14="http://schemas.microsoft.com/office/powerpoint/2010/main" val="3030402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are the 17 SDGs. You can use</a:t>
            </a:r>
            <a:r>
              <a:rPr lang="en-GB" baseline="0" dirty="0"/>
              <a:t> the flash cards to explore each goal individually or to think about which goals are most relevant to your own context. Participants might want to consider which goals are most relevant to the NHS or reflect on the impact to the NHS if a particular goal was achieved. See the booklet for further ideas on ways to explore the goals. </a:t>
            </a:r>
            <a:r>
              <a:rPr lang="en-GB" baseline="0" dirty="0" smtClean="0"/>
              <a:t>https://www.scottishglobalhealth.org/resources/ </a:t>
            </a:r>
            <a:endParaRPr lang="en-GB" dirty="0"/>
          </a:p>
          <a:p>
            <a:endParaRPr lang="en-US" dirty="0"/>
          </a:p>
        </p:txBody>
      </p:sp>
      <p:sp>
        <p:nvSpPr>
          <p:cNvPr id="4" name="Slide Number Placeholder 3"/>
          <p:cNvSpPr>
            <a:spLocks noGrp="1"/>
          </p:cNvSpPr>
          <p:nvPr>
            <p:ph type="sldNum" sz="quarter" idx="5"/>
          </p:nvPr>
        </p:nvSpPr>
        <p:spPr/>
        <p:txBody>
          <a:bodyPr/>
          <a:lstStyle/>
          <a:p>
            <a:fld id="{0DF2826A-D862-3042-87BB-A1B3ADC49444}" type="slidenum">
              <a:rPr lang="en-US" smtClean="0"/>
              <a:t>8</a:t>
            </a:fld>
            <a:endParaRPr lang="en-US"/>
          </a:p>
        </p:txBody>
      </p:sp>
    </p:spTree>
    <p:extLst>
      <p:ext uri="{BB962C8B-B14F-4D97-AF65-F5344CB8AC3E}">
        <p14:creationId xmlns:p14="http://schemas.microsoft.com/office/powerpoint/2010/main" val="1442671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activity</a:t>
            </a:r>
            <a:r>
              <a:rPr lang="en-GB" baseline="0" dirty="0"/>
              <a:t> is design to help you imagine a better future and start thinking about practical steps you can take to bring about change. If you have already explored one of the SDGs you might want to use that or choose another issue that you are interested in. This activity can be carried out on a </a:t>
            </a:r>
            <a:r>
              <a:rPr lang="en-GB" baseline="0" dirty="0" err="1"/>
              <a:t>jamboard</a:t>
            </a:r>
            <a:r>
              <a:rPr lang="en-GB" baseline="0" dirty="0"/>
              <a:t> if delivering online, or in small groups using flipchart paper if face to face. </a:t>
            </a:r>
          </a:p>
          <a:p>
            <a:r>
              <a:rPr lang="en-GB" sz="1200" b="0" i="0" u="none" strike="noStrike" kern="1200" baseline="0" dirty="0">
                <a:solidFill>
                  <a:schemeClr val="tx1"/>
                </a:solidFill>
                <a:latin typeface="+mn-lt"/>
                <a:ea typeface="+mn-ea"/>
                <a:cs typeface="+mn-cs"/>
              </a:rPr>
              <a:t>Method: ask participants to note down the current situation or trends relating to this SDG or issue. Record your findings on the diagram. As a group identify factors that are likely in a ‘probable future’ if no action is taken – think about what the situation might be like for both people and planet? How far away in the future is this?</a:t>
            </a:r>
          </a:p>
          <a:p>
            <a:r>
              <a:rPr lang="en-GB" sz="1200" b="0" i="0" u="none" strike="noStrike" kern="1200" baseline="0" dirty="0">
                <a:solidFill>
                  <a:schemeClr val="tx1"/>
                </a:solidFill>
                <a:latin typeface="+mn-lt"/>
                <a:ea typeface="+mn-ea"/>
                <a:cs typeface="+mn-cs"/>
              </a:rPr>
              <a:t>How will NHS Scotland be affected? Record your findings on the diagram.</a:t>
            </a:r>
          </a:p>
          <a:p>
            <a:r>
              <a:rPr lang="en-GB" sz="1200" b="0" i="0" u="none" strike="noStrike" kern="1200" baseline="0" dirty="0">
                <a:solidFill>
                  <a:schemeClr val="tx1"/>
                </a:solidFill>
                <a:latin typeface="+mn-lt"/>
                <a:ea typeface="+mn-ea"/>
                <a:cs typeface="+mn-cs"/>
              </a:rPr>
              <a:t>Repeat the process but for the ‘preferable future’.</a:t>
            </a:r>
          </a:p>
          <a:p>
            <a:r>
              <a:rPr lang="en-GB" sz="1200" b="0" i="0" u="none" strike="noStrike" kern="1200" baseline="0" dirty="0">
                <a:solidFill>
                  <a:schemeClr val="tx1"/>
                </a:solidFill>
                <a:latin typeface="+mn-lt"/>
                <a:ea typeface="+mn-ea"/>
                <a:cs typeface="+mn-cs"/>
              </a:rPr>
              <a:t>As a group, identify steps needed to move from the probable future to the preferable future and note them on the ladder. </a:t>
            </a:r>
          </a:p>
          <a:p>
            <a:r>
              <a:rPr lang="en-GB" sz="1200" b="0" i="0" u="none" strike="noStrike" kern="1200" baseline="0" dirty="0">
                <a:solidFill>
                  <a:schemeClr val="tx1"/>
                </a:solidFill>
                <a:latin typeface="+mn-lt"/>
                <a:ea typeface="+mn-ea"/>
                <a:cs typeface="+mn-cs"/>
              </a:rPr>
              <a:t>More detailed reflections are included in the booklet. </a:t>
            </a:r>
            <a:r>
              <a:rPr lang="en-GB" sz="1200" b="0" i="0" u="none" strike="noStrike" kern="1200" baseline="0" dirty="0" smtClean="0">
                <a:solidFill>
                  <a:schemeClr val="tx1"/>
                </a:solidFill>
                <a:latin typeface="+mn-lt"/>
                <a:ea typeface="+mn-ea"/>
                <a:cs typeface="+mn-cs"/>
              </a:rPr>
              <a:t>https://www.scottishglobalhealth.org/resources/ </a:t>
            </a:r>
            <a:endParaRPr lang="en-GB" dirty="0"/>
          </a:p>
          <a:p>
            <a:endParaRPr lang="en-US" dirty="0"/>
          </a:p>
        </p:txBody>
      </p:sp>
      <p:sp>
        <p:nvSpPr>
          <p:cNvPr id="4" name="Slide Number Placeholder 3"/>
          <p:cNvSpPr>
            <a:spLocks noGrp="1"/>
          </p:cNvSpPr>
          <p:nvPr>
            <p:ph type="sldNum" sz="quarter" idx="5"/>
          </p:nvPr>
        </p:nvSpPr>
        <p:spPr/>
        <p:txBody>
          <a:bodyPr/>
          <a:lstStyle/>
          <a:p>
            <a:fld id="{0DF2826A-D862-3042-87BB-A1B3ADC49444}" type="slidenum">
              <a:rPr lang="en-US" smtClean="0"/>
              <a:t>9</a:t>
            </a:fld>
            <a:endParaRPr lang="en-US"/>
          </a:p>
        </p:txBody>
      </p:sp>
    </p:spTree>
    <p:extLst>
      <p:ext uri="{BB962C8B-B14F-4D97-AF65-F5344CB8AC3E}">
        <p14:creationId xmlns:p14="http://schemas.microsoft.com/office/powerpoint/2010/main" val="1018493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AE99C5-179B-A641-8058-ACBB7340C54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 xmlns:a16="http://schemas.microsoft.com/office/drawing/2014/main" id="{980891FA-4EA4-CC41-9EE7-4211B804C7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 xmlns:a16="http://schemas.microsoft.com/office/drawing/2014/main" id="{1E188B96-A039-6449-B19C-C61F6D6F7C9B}"/>
              </a:ext>
            </a:extLst>
          </p:cNvPr>
          <p:cNvSpPr>
            <a:spLocks noGrp="1"/>
          </p:cNvSpPr>
          <p:nvPr>
            <p:ph type="dt" sz="half" idx="10"/>
          </p:nvPr>
        </p:nvSpPr>
        <p:spPr/>
        <p:txBody>
          <a:bodyPr/>
          <a:lstStyle/>
          <a:p>
            <a:fld id="{27DDF373-9A42-274F-ADD9-6F781F790A79}" type="datetimeFigureOut">
              <a:rPr lang="en-US" smtClean="0"/>
              <a:t>8/20/2021</a:t>
            </a:fld>
            <a:endParaRPr lang="en-US"/>
          </a:p>
        </p:txBody>
      </p:sp>
      <p:sp>
        <p:nvSpPr>
          <p:cNvPr id="5" name="Footer Placeholder 4">
            <a:extLst>
              <a:ext uri="{FF2B5EF4-FFF2-40B4-BE49-F238E27FC236}">
                <a16:creationId xmlns="" xmlns:a16="http://schemas.microsoft.com/office/drawing/2014/main" id="{79726AF7-EA54-BF4F-B61E-3D7F52D5F2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10D1FB3-4D7E-3646-863C-5730BBEE3CC9}"/>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906341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CF6A2C-52F6-EA41-9AEC-90ADD913075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 xmlns:a16="http://schemas.microsoft.com/office/drawing/2014/main" id="{B9935807-387E-E649-9BD5-19433011CAE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B3DC6944-E8FB-6D42-8F5E-F9FD2FBFB0DB}"/>
              </a:ext>
            </a:extLst>
          </p:cNvPr>
          <p:cNvSpPr>
            <a:spLocks noGrp="1"/>
          </p:cNvSpPr>
          <p:nvPr>
            <p:ph type="dt" sz="half" idx="10"/>
          </p:nvPr>
        </p:nvSpPr>
        <p:spPr/>
        <p:txBody>
          <a:bodyPr/>
          <a:lstStyle/>
          <a:p>
            <a:fld id="{27DDF373-9A42-274F-ADD9-6F781F790A79}" type="datetimeFigureOut">
              <a:rPr lang="en-US" smtClean="0"/>
              <a:t>8/20/2021</a:t>
            </a:fld>
            <a:endParaRPr lang="en-US"/>
          </a:p>
        </p:txBody>
      </p:sp>
      <p:sp>
        <p:nvSpPr>
          <p:cNvPr id="5" name="Footer Placeholder 4">
            <a:extLst>
              <a:ext uri="{FF2B5EF4-FFF2-40B4-BE49-F238E27FC236}">
                <a16:creationId xmlns="" xmlns:a16="http://schemas.microsoft.com/office/drawing/2014/main" id="{00F71837-574D-E549-8803-C84AA8D178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698C1A1-A162-CF4C-9DE9-9107A591A415}"/>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1575830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1ADDE43-D642-F14E-ADC5-3FDEC5E6071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 xmlns:a16="http://schemas.microsoft.com/office/drawing/2014/main" id="{5E41BAD1-4A15-B147-9259-A612F118B6B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B50A59F5-7824-654E-8F20-ABC5F23A88A1}"/>
              </a:ext>
            </a:extLst>
          </p:cNvPr>
          <p:cNvSpPr>
            <a:spLocks noGrp="1"/>
          </p:cNvSpPr>
          <p:nvPr>
            <p:ph type="dt" sz="half" idx="10"/>
          </p:nvPr>
        </p:nvSpPr>
        <p:spPr/>
        <p:txBody>
          <a:bodyPr/>
          <a:lstStyle/>
          <a:p>
            <a:fld id="{27DDF373-9A42-274F-ADD9-6F781F790A79}" type="datetimeFigureOut">
              <a:rPr lang="en-US" smtClean="0"/>
              <a:t>8/20/2021</a:t>
            </a:fld>
            <a:endParaRPr lang="en-US"/>
          </a:p>
        </p:txBody>
      </p:sp>
      <p:sp>
        <p:nvSpPr>
          <p:cNvPr id="5" name="Footer Placeholder 4">
            <a:extLst>
              <a:ext uri="{FF2B5EF4-FFF2-40B4-BE49-F238E27FC236}">
                <a16:creationId xmlns="" xmlns:a16="http://schemas.microsoft.com/office/drawing/2014/main" id="{46C221FA-6798-DF4F-A5C9-1925DD9AF3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2F300B6-5755-0644-8E06-A51D2619D007}"/>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2274060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DA90F6-9B4F-8A4E-A2DE-1605B31A0BC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6E7F4616-594C-2042-B166-BA95151237F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4D739052-45C2-B04F-A993-8733E743B3A4}"/>
              </a:ext>
            </a:extLst>
          </p:cNvPr>
          <p:cNvSpPr>
            <a:spLocks noGrp="1"/>
          </p:cNvSpPr>
          <p:nvPr>
            <p:ph type="dt" sz="half" idx="10"/>
          </p:nvPr>
        </p:nvSpPr>
        <p:spPr/>
        <p:txBody>
          <a:bodyPr/>
          <a:lstStyle/>
          <a:p>
            <a:fld id="{27DDF373-9A42-274F-ADD9-6F781F790A79}" type="datetimeFigureOut">
              <a:rPr lang="en-US" smtClean="0"/>
              <a:t>8/20/2021</a:t>
            </a:fld>
            <a:endParaRPr lang="en-US"/>
          </a:p>
        </p:txBody>
      </p:sp>
      <p:sp>
        <p:nvSpPr>
          <p:cNvPr id="5" name="Footer Placeholder 4">
            <a:extLst>
              <a:ext uri="{FF2B5EF4-FFF2-40B4-BE49-F238E27FC236}">
                <a16:creationId xmlns="" xmlns:a16="http://schemas.microsoft.com/office/drawing/2014/main" id="{6636B8E0-C206-534D-A061-6FBDCBE72D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6A05C03-201B-B540-A13C-A748F673377D}"/>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2624242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B934AB-F5BF-7845-BD7C-674F7FAE99A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 xmlns:a16="http://schemas.microsoft.com/office/drawing/2014/main" id="{5FD78B2A-E113-FB4C-BF0A-EE76CDE72F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DEFA134C-2A99-BA4F-859A-6D8D86243809}"/>
              </a:ext>
            </a:extLst>
          </p:cNvPr>
          <p:cNvSpPr>
            <a:spLocks noGrp="1"/>
          </p:cNvSpPr>
          <p:nvPr>
            <p:ph type="dt" sz="half" idx="10"/>
          </p:nvPr>
        </p:nvSpPr>
        <p:spPr/>
        <p:txBody>
          <a:bodyPr/>
          <a:lstStyle/>
          <a:p>
            <a:fld id="{27DDF373-9A42-274F-ADD9-6F781F790A79}" type="datetimeFigureOut">
              <a:rPr lang="en-US" smtClean="0"/>
              <a:t>8/20/2021</a:t>
            </a:fld>
            <a:endParaRPr lang="en-US"/>
          </a:p>
        </p:txBody>
      </p:sp>
      <p:sp>
        <p:nvSpPr>
          <p:cNvPr id="5" name="Footer Placeholder 4">
            <a:extLst>
              <a:ext uri="{FF2B5EF4-FFF2-40B4-BE49-F238E27FC236}">
                <a16:creationId xmlns="" xmlns:a16="http://schemas.microsoft.com/office/drawing/2014/main" id="{4A383A0A-5E66-9644-9858-3D212E5AA1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20F5167-90F4-D74A-8504-D91BC8DC9F03}"/>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4278918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F516BF-0F75-1B43-93F9-8730C5EFBC9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650179DC-F7B5-9847-8976-2F9FAF9FE12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 xmlns:a16="http://schemas.microsoft.com/office/drawing/2014/main" id="{24E81778-0D02-5043-B08C-0E58CCB3DD0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 xmlns:a16="http://schemas.microsoft.com/office/drawing/2014/main" id="{1A81710A-EC0A-4544-9FBA-C3C21870DA3F}"/>
              </a:ext>
            </a:extLst>
          </p:cNvPr>
          <p:cNvSpPr>
            <a:spLocks noGrp="1"/>
          </p:cNvSpPr>
          <p:nvPr>
            <p:ph type="dt" sz="half" idx="10"/>
          </p:nvPr>
        </p:nvSpPr>
        <p:spPr/>
        <p:txBody>
          <a:bodyPr/>
          <a:lstStyle/>
          <a:p>
            <a:fld id="{27DDF373-9A42-274F-ADD9-6F781F790A79}" type="datetimeFigureOut">
              <a:rPr lang="en-US" smtClean="0"/>
              <a:t>8/20/2021</a:t>
            </a:fld>
            <a:endParaRPr lang="en-US"/>
          </a:p>
        </p:txBody>
      </p:sp>
      <p:sp>
        <p:nvSpPr>
          <p:cNvPr id="6" name="Footer Placeholder 5">
            <a:extLst>
              <a:ext uri="{FF2B5EF4-FFF2-40B4-BE49-F238E27FC236}">
                <a16:creationId xmlns="" xmlns:a16="http://schemas.microsoft.com/office/drawing/2014/main" id="{4FEE79F7-E8AD-164E-90BB-8FB80C05FB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B16F0E1-6B89-3B46-8E89-1B30181A1B9F}"/>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2537927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62783E-9C77-1E49-82FA-DACCBB49670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 xmlns:a16="http://schemas.microsoft.com/office/drawing/2014/main" id="{1FDFB8D9-6DC5-D24A-ABC9-128CA31AFB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8AFC0B35-F8D2-F34D-80B3-B7AB053B3F6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 xmlns:a16="http://schemas.microsoft.com/office/drawing/2014/main" id="{6A6E7DB8-320A-DC48-9AB5-9C5008DEDF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E78469C3-7B76-3142-90D7-BB25B41C95E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 xmlns:a16="http://schemas.microsoft.com/office/drawing/2014/main" id="{C2D74325-4B96-A244-9CA4-9CFF8D7DE873}"/>
              </a:ext>
            </a:extLst>
          </p:cNvPr>
          <p:cNvSpPr>
            <a:spLocks noGrp="1"/>
          </p:cNvSpPr>
          <p:nvPr>
            <p:ph type="dt" sz="half" idx="10"/>
          </p:nvPr>
        </p:nvSpPr>
        <p:spPr/>
        <p:txBody>
          <a:bodyPr/>
          <a:lstStyle/>
          <a:p>
            <a:fld id="{27DDF373-9A42-274F-ADD9-6F781F790A79}" type="datetimeFigureOut">
              <a:rPr lang="en-US" smtClean="0"/>
              <a:t>8/20/2021</a:t>
            </a:fld>
            <a:endParaRPr lang="en-US"/>
          </a:p>
        </p:txBody>
      </p:sp>
      <p:sp>
        <p:nvSpPr>
          <p:cNvPr id="8" name="Footer Placeholder 7">
            <a:extLst>
              <a:ext uri="{FF2B5EF4-FFF2-40B4-BE49-F238E27FC236}">
                <a16:creationId xmlns="" xmlns:a16="http://schemas.microsoft.com/office/drawing/2014/main" id="{279A20A5-93CC-4143-96E8-41D87A3857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98905DC8-5FB9-E54A-BFD8-862553B153A6}"/>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3020341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2A9995-0F7D-5B48-9B71-35198A00E85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 xmlns:a16="http://schemas.microsoft.com/office/drawing/2014/main" id="{237D38E3-B429-6E4C-92E5-885F8D9C2AD4}"/>
              </a:ext>
            </a:extLst>
          </p:cNvPr>
          <p:cNvSpPr>
            <a:spLocks noGrp="1"/>
          </p:cNvSpPr>
          <p:nvPr>
            <p:ph type="dt" sz="half" idx="10"/>
          </p:nvPr>
        </p:nvSpPr>
        <p:spPr/>
        <p:txBody>
          <a:bodyPr/>
          <a:lstStyle/>
          <a:p>
            <a:fld id="{27DDF373-9A42-274F-ADD9-6F781F790A79}" type="datetimeFigureOut">
              <a:rPr lang="en-US" smtClean="0"/>
              <a:t>8/20/2021</a:t>
            </a:fld>
            <a:endParaRPr lang="en-US"/>
          </a:p>
        </p:txBody>
      </p:sp>
      <p:sp>
        <p:nvSpPr>
          <p:cNvPr id="4" name="Footer Placeholder 3">
            <a:extLst>
              <a:ext uri="{FF2B5EF4-FFF2-40B4-BE49-F238E27FC236}">
                <a16:creationId xmlns="" xmlns:a16="http://schemas.microsoft.com/office/drawing/2014/main" id="{683F8297-A86F-704B-8E97-F82857D54D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DAB85745-04C6-DA41-8E1F-62E31876F8D4}"/>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938753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F78D7AD-60B7-AD40-9C8A-8270F369EC8F}"/>
              </a:ext>
            </a:extLst>
          </p:cNvPr>
          <p:cNvSpPr>
            <a:spLocks noGrp="1"/>
          </p:cNvSpPr>
          <p:nvPr>
            <p:ph type="dt" sz="half" idx="10"/>
          </p:nvPr>
        </p:nvSpPr>
        <p:spPr/>
        <p:txBody>
          <a:bodyPr/>
          <a:lstStyle/>
          <a:p>
            <a:fld id="{27DDF373-9A42-274F-ADD9-6F781F790A79}" type="datetimeFigureOut">
              <a:rPr lang="en-US" smtClean="0"/>
              <a:t>8/20/2021</a:t>
            </a:fld>
            <a:endParaRPr lang="en-US"/>
          </a:p>
        </p:txBody>
      </p:sp>
      <p:sp>
        <p:nvSpPr>
          <p:cNvPr id="3" name="Footer Placeholder 2">
            <a:extLst>
              <a:ext uri="{FF2B5EF4-FFF2-40B4-BE49-F238E27FC236}">
                <a16:creationId xmlns="" xmlns:a16="http://schemas.microsoft.com/office/drawing/2014/main" id="{9629B63C-0009-9644-A1FF-D7228AFD12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72E721B3-7F7F-DC4D-A810-C2A894068966}"/>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1251624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19BFBF-60FB-2248-83A7-3D98FD6690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8B0C3690-C37B-EE4C-B873-3BACD81E83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 xmlns:a16="http://schemas.microsoft.com/office/drawing/2014/main" id="{FE9CA6C0-FFD0-7F4B-A40F-19D1A4C71A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21941877-3411-A844-A6E8-84E62CAF362C}"/>
              </a:ext>
            </a:extLst>
          </p:cNvPr>
          <p:cNvSpPr>
            <a:spLocks noGrp="1"/>
          </p:cNvSpPr>
          <p:nvPr>
            <p:ph type="dt" sz="half" idx="10"/>
          </p:nvPr>
        </p:nvSpPr>
        <p:spPr/>
        <p:txBody>
          <a:bodyPr/>
          <a:lstStyle/>
          <a:p>
            <a:fld id="{27DDF373-9A42-274F-ADD9-6F781F790A79}" type="datetimeFigureOut">
              <a:rPr lang="en-US" smtClean="0"/>
              <a:t>8/20/2021</a:t>
            </a:fld>
            <a:endParaRPr lang="en-US"/>
          </a:p>
        </p:txBody>
      </p:sp>
      <p:sp>
        <p:nvSpPr>
          <p:cNvPr id="6" name="Footer Placeholder 5">
            <a:extLst>
              <a:ext uri="{FF2B5EF4-FFF2-40B4-BE49-F238E27FC236}">
                <a16:creationId xmlns="" xmlns:a16="http://schemas.microsoft.com/office/drawing/2014/main" id="{511EB4DC-33C2-7B49-930D-081AB42FF1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6CF4D80-63EF-AA44-A73C-80B51CD4E48E}"/>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768359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C0F966-F899-FA45-AC27-3B911EC6522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 xmlns:a16="http://schemas.microsoft.com/office/drawing/2014/main" id="{9499712B-9A78-1643-AC23-DA511CB8DB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9F3A3312-1E9D-AD48-8B42-3B836F0167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E0998295-EB07-EA48-A7D9-B9FD432D24D3}"/>
              </a:ext>
            </a:extLst>
          </p:cNvPr>
          <p:cNvSpPr>
            <a:spLocks noGrp="1"/>
          </p:cNvSpPr>
          <p:nvPr>
            <p:ph type="dt" sz="half" idx="10"/>
          </p:nvPr>
        </p:nvSpPr>
        <p:spPr/>
        <p:txBody>
          <a:bodyPr/>
          <a:lstStyle/>
          <a:p>
            <a:fld id="{27DDF373-9A42-274F-ADD9-6F781F790A79}" type="datetimeFigureOut">
              <a:rPr lang="en-US" smtClean="0"/>
              <a:t>8/20/2021</a:t>
            </a:fld>
            <a:endParaRPr lang="en-US"/>
          </a:p>
        </p:txBody>
      </p:sp>
      <p:sp>
        <p:nvSpPr>
          <p:cNvPr id="6" name="Footer Placeholder 5">
            <a:extLst>
              <a:ext uri="{FF2B5EF4-FFF2-40B4-BE49-F238E27FC236}">
                <a16:creationId xmlns="" xmlns:a16="http://schemas.microsoft.com/office/drawing/2014/main" id="{B63A7FA6-5F4B-EC44-8865-9021E8AF65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8E574B3-74F2-734A-9092-507E3182886F}"/>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766614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E67BC63-7969-B544-8CE0-1E51F89D60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 xmlns:a16="http://schemas.microsoft.com/office/drawing/2014/main" id="{033A9229-2A09-6047-95F3-46F0DC7DE3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4DF507BE-5062-B942-B26A-8CA1038FC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DF373-9A42-274F-ADD9-6F781F790A79}" type="datetimeFigureOut">
              <a:rPr lang="en-US" smtClean="0"/>
              <a:t>8/20/2021</a:t>
            </a:fld>
            <a:endParaRPr lang="en-US"/>
          </a:p>
        </p:txBody>
      </p:sp>
      <p:sp>
        <p:nvSpPr>
          <p:cNvPr id="5" name="Footer Placeholder 4">
            <a:extLst>
              <a:ext uri="{FF2B5EF4-FFF2-40B4-BE49-F238E27FC236}">
                <a16:creationId xmlns="" xmlns:a16="http://schemas.microsoft.com/office/drawing/2014/main" id="{8979274B-2EEE-D946-8E4F-094A9F6E3F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15B10DBA-BDDE-5145-9A19-ABED49C06C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81BD8-FA81-6B48-9313-4F1ADC92E3F9}" type="slidenum">
              <a:rPr lang="en-US" smtClean="0"/>
              <a:t>‹#›</a:t>
            </a:fld>
            <a:endParaRPr lang="en-US"/>
          </a:p>
        </p:txBody>
      </p:sp>
    </p:spTree>
    <p:extLst>
      <p:ext uri="{BB962C8B-B14F-4D97-AF65-F5344CB8AC3E}">
        <p14:creationId xmlns:p14="http://schemas.microsoft.com/office/powerpoint/2010/main" val="2649341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valuesandframes.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0.svg"/><Relationship Id="rId7"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30.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A4775"/>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A6DD9793-46DA-4849-B45C-37D8FDA8EB40}"/>
              </a:ext>
            </a:extLst>
          </p:cNvPr>
          <p:cNvSpPr/>
          <p:nvPr/>
        </p:nvSpPr>
        <p:spPr>
          <a:xfrm>
            <a:off x="0" y="6072188"/>
            <a:ext cx="12192000" cy="785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 xmlns:a16="http://schemas.microsoft.com/office/drawing/2014/main" id="{6CA2EECF-60A7-AD4C-A4E5-CB43EB3349BF}"/>
              </a:ext>
            </a:extLst>
          </p:cNvPr>
          <p:cNvSpPr/>
          <p:nvPr/>
        </p:nvSpPr>
        <p:spPr>
          <a:xfrm>
            <a:off x="6914257" y="-200026"/>
            <a:ext cx="5477658" cy="54776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10;&#10;Description automatically generated">
            <a:extLst>
              <a:ext uri="{FF2B5EF4-FFF2-40B4-BE49-F238E27FC236}">
                <a16:creationId xmlns="" xmlns:a16="http://schemas.microsoft.com/office/drawing/2014/main" id="{DCBA8B89-3049-F745-85C6-365054CEDD59}"/>
              </a:ext>
            </a:extLst>
          </p:cNvPr>
          <p:cNvPicPr>
            <a:picLocks noChangeAspect="1"/>
          </p:cNvPicPr>
          <p:nvPr/>
        </p:nvPicPr>
        <p:blipFill>
          <a:blip r:embed="rId3"/>
          <a:stretch>
            <a:fillRect/>
          </a:stretch>
        </p:blipFill>
        <p:spPr>
          <a:xfrm>
            <a:off x="6306442" y="-822129"/>
            <a:ext cx="6636136" cy="6636136"/>
          </a:xfrm>
          <a:prstGeom prst="rect">
            <a:avLst/>
          </a:prstGeom>
        </p:spPr>
      </p:pic>
      <p:sp>
        <p:nvSpPr>
          <p:cNvPr id="10" name="TextBox 9">
            <a:extLst>
              <a:ext uri="{FF2B5EF4-FFF2-40B4-BE49-F238E27FC236}">
                <a16:creationId xmlns="" xmlns:a16="http://schemas.microsoft.com/office/drawing/2014/main" id="{FCBBAE8F-158C-2449-BB5C-CEC958C8482A}"/>
              </a:ext>
            </a:extLst>
          </p:cNvPr>
          <p:cNvSpPr txBox="1"/>
          <p:nvPr/>
        </p:nvSpPr>
        <p:spPr>
          <a:xfrm>
            <a:off x="677971" y="3484203"/>
            <a:ext cx="8486775" cy="461665"/>
          </a:xfrm>
          <a:prstGeom prst="rect">
            <a:avLst/>
          </a:prstGeom>
          <a:noFill/>
        </p:spPr>
        <p:txBody>
          <a:bodyPr wrap="square" rtlCol="0">
            <a:spAutoFit/>
          </a:bodyPr>
          <a:lstStyle/>
          <a:p>
            <a:r>
              <a:rPr lang="en-US" sz="2400" dirty="0">
                <a:solidFill>
                  <a:schemeClr val="bg1"/>
                </a:solidFill>
                <a:latin typeface="Source Sans Pro" panose="020B0503030403020204" pitchFamily="34" charset="0"/>
                <a:ea typeface="Source Sans Pro" panose="020B0503030403020204" pitchFamily="34" charset="0"/>
                <a:cs typeface="Heebo" pitchFamily="2" charset="-79"/>
              </a:rPr>
              <a:t>Taking action for a just and sustainable world</a:t>
            </a:r>
          </a:p>
        </p:txBody>
      </p:sp>
      <p:sp>
        <p:nvSpPr>
          <p:cNvPr id="26" name="TextBox 25">
            <a:extLst>
              <a:ext uri="{FF2B5EF4-FFF2-40B4-BE49-F238E27FC236}">
                <a16:creationId xmlns="" xmlns:a16="http://schemas.microsoft.com/office/drawing/2014/main" id="{14B539DF-60C3-7445-9A03-DD872E66FB96}"/>
              </a:ext>
            </a:extLst>
          </p:cNvPr>
          <p:cNvSpPr txBox="1"/>
          <p:nvPr/>
        </p:nvSpPr>
        <p:spPr>
          <a:xfrm>
            <a:off x="677971" y="2495939"/>
            <a:ext cx="8486775" cy="892552"/>
          </a:xfrm>
          <a:prstGeom prst="rect">
            <a:avLst/>
          </a:prstGeom>
          <a:noFill/>
        </p:spPr>
        <p:txBody>
          <a:bodyPr wrap="square" rtlCol="0">
            <a:spAutoFit/>
          </a:bodyPr>
          <a:lstStyle/>
          <a:p>
            <a:r>
              <a:rPr lang="en-US" sz="2600" dirty="0">
                <a:solidFill>
                  <a:schemeClr val="bg1"/>
                </a:solidFill>
                <a:latin typeface="Source Sans Pro Black" panose="020B0503030403020204" pitchFamily="34" charset="0"/>
                <a:ea typeface="Source Sans Pro Black" panose="020B0503030403020204" pitchFamily="34" charset="0"/>
                <a:cs typeface="Heebo" pitchFamily="2" charset="-79"/>
              </a:rPr>
              <a:t>Imagining better futures: </a:t>
            </a:r>
          </a:p>
          <a:p>
            <a:r>
              <a:rPr lang="en-US" sz="2600" dirty="0">
                <a:solidFill>
                  <a:schemeClr val="bg1"/>
                </a:solidFill>
                <a:latin typeface="Source Sans Pro Black" panose="020B0503030403020204" pitchFamily="34" charset="0"/>
                <a:ea typeface="Source Sans Pro Black" panose="020B0503030403020204" pitchFamily="34" charset="0"/>
                <a:cs typeface="Heebo" pitchFamily="2" charset="-79"/>
              </a:rPr>
              <a:t>Global Citizenship within NHS Scotland</a:t>
            </a:r>
          </a:p>
        </p:txBody>
      </p:sp>
      <p:pic>
        <p:nvPicPr>
          <p:cNvPr id="12" name="Picture 11" descr="Logo&#10;&#10;Description automatically generated">
            <a:extLst>
              <a:ext uri="{FF2B5EF4-FFF2-40B4-BE49-F238E27FC236}">
                <a16:creationId xmlns="" xmlns:a16="http://schemas.microsoft.com/office/drawing/2014/main" id="{62482F30-AAAD-8141-862A-8A5E0E48DA38}"/>
              </a:ext>
            </a:extLst>
          </p:cNvPr>
          <p:cNvPicPr>
            <a:picLocks noChangeAspect="1"/>
          </p:cNvPicPr>
          <p:nvPr/>
        </p:nvPicPr>
        <p:blipFill>
          <a:blip r:embed="rId4"/>
          <a:stretch>
            <a:fillRect/>
          </a:stretch>
        </p:blipFill>
        <p:spPr>
          <a:xfrm>
            <a:off x="7471844" y="6155296"/>
            <a:ext cx="1079496" cy="683421"/>
          </a:xfrm>
          <a:prstGeom prst="rect">
            <a:avLst/>
          </a:prstGeom>
        </p:spPr>
      </p:pic>
      <p:pic>
        <p:nvPicPr>
          <p:cNvPr id="14" name="Picture 13" descr="Logo&#10;&#10;Description automatically generated with low confidence">
            <a:extLst>
              <a:ext uri="{FF2B5EF4-FFF2-40B4-BE49-F238E27FC236}">
                <a16:creationId xmlns="" xmlns:a16="http://schemas.microsoft.com/office/drawing/2014/main" id="{B1FBA8E9-154A-814E-85FE-C0E3A33ED35C}"/>
              </a:ext>
            </a:extLst>
          </p:cNvPr>
          <p:cNvPicPr>
            <a:picLocks noChangeAspect="1"/>
          </p:cNvPicPr>
          <p:nvPr/>
        </p:nvPicPr>
        <p:blipFill>
          <a:blip r:embed="rId5"/>
          <a:stretch>
            <a:fillRect/>
          </a:stretch>
        </p:blipFill>
        <p:spPr>
          <a:xfrm>
            <a:off x="9541975" y="6120700"/>
            <a:ext cx="1828800" cy="635000"/>
          </a:xfrm>
          <a:prstGeom prst="rect">
            <a:avLst/>
          </a:prstGeom>
        </p:spPr>
      </p:pic>
      <p:pic>
        <p:nvPicPr>
          <p:cNvPr id="16" name="Picture 15" descr="Logo&#10;&#10;Description automatically generated">
            <a:extLst>
              <a:ext uri="{FF2B5EF4-FFF2-40B4-BE49-F238E27FC236}">
                <a16:creationId xmlns="" xmlns:a16="http://schemas.microsoft.com/office/drawing/2014/main" id="{1FA29FAE-5DD3-8440-9A69-044F1ED42426}"/>
              </a:ext>
            </a:extLst>
          </p:cNvPr>
          <p:cNvPicPr>
            <a:picLocks noChangeAspect="1"/>
          </p:cNvPicPr>
          <p:nvPr/>
        </p:nvPicPr>
        <p:blipFill>
          <a:blip r:embed="rId6"/>
          <a:stretch>
            <a:fillRect/>
          </a:stretch>
        </p:blipFill>
        <p:spPr>
          <a:xfrm>
            <a:off x="5603071" y="6217176"/>
            <a:ext cx="878138" cy="559127"/>
          </a:xfrm>
          <a:prstGeom prst="rect">
            <a:avLst/>
          </a:prstGeom>
        </p:spPr>
      </p:pic>
      <p:pic>
        <p:nvPicPr>
          <p:cNvPr id="18" name="Picture 17" descr="Logo, company name&#10;&#10;Description automatically generated">
            <a:extLst>
              <a:ext uri="{FF2B5EF4-FFF2-40B4-BE49-F238E27FC236}">
                <a16:creationId xmlns="" xmlns:a16="http://schemas.microsoft.com/office/drawing/2014/main" id="{9B6FD8EC-7EE1-014F-A83C-DBEC5E8F0463}"/>
              </a:ext>
            </a:extLst>
          </p:cNvPr>
          <p:cNvPicPr>
            <a:picLocks noChangeAspect="1"/>
          </p:cNvPicPr>
          <p:nvPr/>
        </p:nvPicPr>
        <p:blipFill>
          <a:blip r:embed="rId7"/>
          <a:stretch>
            <a:fillRect/>
          </a:stretch>
        </p:blipFill>
        <p:spPr>
          <a:xfrm>
            <a:off x="2969755" y="6236806"/>
            <a:ext cx="1561999" cy="554520"/>
          </a:xfrm>
          <a:prstGeom prst="rect">
            <a:avLst/>
          </a:prstGeom>
        </p:spPr>
      </p:pic>
      <p:pic>
        <p:nvPicPr>
          <p:cNvPr id="20" name="Picture 19" descr="Graphical user interface, application&#10;&#10;Description automatically generated">
            <a:extLst>
              <a:ext uri="{FF2B5EF4-FFF2-40B4-BE49-F238E27FC236}">
                <a16:creationId xmlns="" xmlns:a16="http://schemas.microsoft.com/office/drawing/2014/main" id="{DAFD254E-FDC5-4D40-B7A7-7590177F8E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2886" y="6244070"/>
            <a:ext cx="1865686" cy="511630"/>
          </a:xfrm>
          <a:prstGeom prst="rect">
            <a:avLst/>
          </a:prstGeom>
        </p:spPr>
      </p:pic>
    </p:spTree>
    <p:extLst>
      <p:ext uri="{BB962C8B-B14F-4D97-AF65-F5344CB8AC3E}">
        <p14:creationId xmlns:p14="http://schemas.microsoft.com/office/powerpoint/2010/main" val="2534344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14842985-958A-AE4D-A622-3218EAE15D33}"/>
              </a:ext>
            </a:extLst>
          </p:cNvPr>
          <p:cNvSpPr/>
          <p:nvPr/>
        </p:nvSpPr>
        <p:spPr>
          <a:xfrm>
            <a:off x="7496035" y="3180586"/>
            <a:ext cx="3262432" cy="523220"/>
          </a:xfrm>
          <a:prstGeom prst="rect">
            <a:avLst/>
          </a:prstGeom>
        </p:spPr>
        <p:txBody>
          <a:bodyPr wrap="none">
            <a:spAutoFit/>
          </a:bodyPr>
          <a:lstStyle/>
          <a:p>
            <a:r>
              <a:rPr lang="en-US" sz="2800" b="1" dirty="0">
                <a:solidFill>
                  <a:srgbClr val="1A4775"/>
                </a:solidFill>
                <a:latin typeface="Source Sans Pro Black" panose="020B0503030403020204" pitchFamily="34" charset="0"/>
                <a:ea typeface="Source Sans Pro Black" panose="020B0503030403020204" pitchFamily="34" charset="0"/>
                <a:cs typeface="Heebo" pitchFamily="2" charset="-79"/>
              </a:rPr>
              <a:t>Influencing change</a:t>
            </a:r>
          </a:p>
        </p:txBody>
      </p:sp>
      <p:sp>
        <p:nvSpPr>
          <p:cNvPr id="5" name="Rectangle 4">
            <a:extLst>
              <a:ext uri="{FF2B5EF4-FFF2-40B4-BE49-F238E27FC236}">
                <a16:creationId xmlns="" xmlns:a16="http://schemas.microsoft.com/office/drawing/2014/main" id="{25AD4D5B-68C2-B549-957E-9648EC990C78}"/>
              </a:ext>
            </a:extLst>
          </p:cNvPr>
          <p:cNvSpPr/>
          <p:nvPr/>
        </p:nvSpPr>
        <p:spPr>
          <a:xfrm>
            <a:off x="0" y="0"/>
            <a:ext cx="12192000"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B986EC69-C26B-4847-ABBA-FDC9D5AA2F6D}"/>
              </a:ext>
            </a:extLst>
          </p:cNvPr>
          <p:cNvSpPr/>
          <p:nvPr/>
        </p:nvSpPr>
        <p:spPr>
          <a:xfrm>
            <a:off x="0" y="6312892"/>
            <a:ext cx="12192000"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hart, schematic, sunburst chart&#10;&#10;Description automatically generated">
            <a:extLst>
              <a:ext uri="{FF2B5EF4-FFF2-40B4-BE49-F238E27FC236}">
                <a16:creationId xmlns="" xmlns:a16="http://schemas.microsoft.com/office/drawing/2014/main" id="{36340E8F-EC97-2C4B-ADDD-42AA7FE34896}"/>
              </a:ext>
            </a:extLst>
          </p:cNvPr>
          <p:cNvPicPr>
            <a:picLocks noChangeAspect="1"/>
          </p:cNvPicPr>
          <p:nvPr/>
        </p:nvPicPr>
        <p:blipFill>
          <a:blip r:embed="rId3"/>
          <a:stretch>
            <a:fillRect/>
          </a:stretch>
        </p:blipFill>
        <p:spPr>
          <a:xfrm>
            <a:off x="110836" y="231412"/>
            <a:ext cx="7133617" cy="6395176"/>
          </a:xfrm>
          <a:prstGeom prst="rect">
            <a:avLst/>
          </a:prstGeom>
        </p:spPr>
      </p:pic>
    </p:spTree>
    <p:extLst>
      <p:ext uri="{BB962C8B-B14F-4D97-AF65-F5344CB8AC3E}">
        <p14:creationId xmlns:p14="http://schemas.microsoft.com/office/powerpoint/2010/main" val="1960439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 xmlns:a16="http://schemas.microsoft.com/office/drawing/2014/main" id="{8BEB8B24-CE41-FF47-AA49-69326DB53E75}"/>
              </a:ext>
            </a:extLst>
          </p:cNvPr>
          <p:cNvSpPr/>
          <p:nvPr/>
        </p:nvSpPr>
        <p:spPr>
          <a:xfrm rot="628038">
            <a:off x="9109339" y="-1477388"/>
            <a:ext cx="1320240" cy="13687572"/>
          </a:xfrm>
          <a:prstGeom prst="rect">
            <a:avLst/>
          </a:prstGeom>
          <a:solidFill>
            <a:srgbClr val="1A4775"/>
          </a:solidFill>
        </p:spPr>
      </p:sp>
      <p:sp>
        <p:nvSpPr>
          <p:cNvPr id="3" name="Rectangle 2">
            <a:extLst>
              <a:ext uri="{FF2B5EF4-FFF2-40B4-BE49-F238E27FC236}">
                <a16:creationId xmlns="" xmlns:a16="http://schemas.microsoft.com/office/drawing/2014/main" id="{2D79C142-8C3D-5041-8E59-EA5F4D013661}"/>
              </a:ext>
            </a:extLst>
          </p:cNvPr>
          <p:cNvSpPr/>
          <p:nvPr/>
        </p:nvSpPr>
        <p:spPr>
          <a:xfrm>
            <a:off x="870571" y="2479557"/>
            <a:ext cx="2879314" cy="523220"/>
          </a:xfrm>
          <a:prstGeom prst="rect">
            <a:avLst/>
          </a:prstGeom>
        </p:spPr>
        <p:txBody>
          <a:bodyPr wrap="none">
            <a:spAutoFit/>
          </a:bodyPr>
          <a:lstStyle/>
          <a:p>
            <a:r>
              <a:rPr lang="en-US" sz="2800" b="1" dirty="0">
                <a:solidFill>
                  <a:srgbClr val="1A4775"/>
                </a:solidFill>
                <a:latin typeface="Source Sans Pro Black" panose="020B0503030403020204" pitchFamily="34" charset="0"/>
                <a:ea typeface="Source Sans Pro Black" panose="020B0503030403020204" pitchFamily="34" charset="0"/>
                <a:cs typeface="Heebo" pitchFamily="2" charset="-79"/>
              </a:rPr>
              <a:t>Exploring values</a:t>
            </a:r>
          </a:p>
        </p:txBody>
      </p:sp>
      <p:sp>
        <p:nvSpPr>
          <p:cNvPr id="4" name="Rectangle 3">
            <a:extLst>
              <a:ext uri="{FF2B5EF4-FFF2-40B4-BE49-F238E27FC236}">
                <a16:creationId xmlns="" xmlns:a16="http://schemas.microsoft.com/office/drawing/2014/main" id="{221C1609-8925-4743-BF45-4452A38CD389}"/>
              </a:ext>
            </a:extLst>
          </p:cNvPr>
          <p:cNvSpPr/>
          <p:nvPr/>
        </p:nvSpPr>
        <p:spPr>
          <a:xfrm>
            <a:off x="870571" y="3285294"/>
            <a:ext cx="6096000" cy="2079928"/>
          </a:xfrm>
          <a:prstGeom prst="rect">
            <a:avLst/>
          </a:prstGeom>
        </p:spPr>
        <p:txBody>
          <a:bodyPr>
            <a:spAutoFit/>
          </a:bodyPr>
          <a:lstStyle/>
          <a:p>
            <a:pPr>
              <a:defRPr/>
            </a:pPr>
            <a:r>
              <a:rPr lang="en-GB" altLang="en-US" sz="2000" b="1" dirty="0">
                <a:solidFill>
                  <a:srgbClr val="1A4775"/>
                </a:solidFill>
                <a:latin typeface="Source Sans Pro" panose="020B0503030403020204" pitchFamily="34" charset="0"/>
                <a:ea typeface="Source Sans Pro" panose="020B0503030403020204" pitchFamily="34" charset="0"/>
                <a:cs typeface="Heebo" pitchFamily="2" charset="-79"/>
              </a:rPr>
              <a:t>NHS values</a:t>
            </a:r>
          </a:p>
          <a:p>
            <a:pPr>
              <a:lnSpc>
                <a:spcPct val="150000"/>
              </a:lnSpc>
              <a:defRPr/>
            </a:pPr>
            <a:r>
              <a:rPr lang="en-GB" altLang="en-US" dirty="0">
                <a:latin typeface="Source Sans Pro" panose="020B0503030403020204" pitchFamily="34" charset="0"/>
                <a:ea typeface="Source Sans Pro" panose="020B0503030403020204" pitchFamily="34" charset="0"/>
                <a:cs typeface="Heebo" pitchFamily="2" charset="-79"/>
              </a:rPr>
              <a:t>Care and compassion</a:t>
            </a:r>
          </a:p>
          <a:p>
            <a:pPr>
              <a:lnSpc>
                <a:spcPct val="150000"/>
              </a:lnSpc>
              <a:defRPr/>
            </a:pPr>
            <a:r>
              <a:rPr lang="en-GB" altLang="en-US" dirty="0">
                <a:latin typeface="Source Sans Pro" panose="020B0503030403020204" pitchFamily="34" charset="0"/>
                <a:ea typeface="Source Sans Pro" panose="020B0503030403020204" pitchFamily="34" charset="0"/>
                <a:cs typeface="Heebo" pitchFamily="2" charset="-79"/>
              </a:rPr>
              <a:t>Dignity and respect </a:t>
            </a:r>
          </a:p>
          <a:p>
            <a:pPr>
              <a:lnSpc>
                <a:spcPct val="150000"/>
              </a:lnSpc>
              <a:defRPr/>
            </a:pPr>
            <a:r>
              <a:rPr lang="en-GB" altLang="en-US" dirty="0">
                <a:latin typeface="Source Sans Pro" panose="020B0503030403020204" pitchFamily="34" charset="0"/>
                <a:ea typeface="Source Sans Pro" panose="020B0503030403020204" pitchFamily="34" charset="0"/>
                <a:cs typeface="Heebo" pitchFamily="2" charset="-79"/>
              </a:rPr>
              <a:t>Openness, honesty and responsibility</a:t>
            </a:r>
          </a:p>
          <a:p>
            <a:pPr>
              <a:lnSpc>
                <a:spcPct val="150000"/>
              </a:lnSpc>
              <a:defRPr/>
            </a:pPr>
            <a:r>
              <a:rPr lang="en-GB" altLang="en-US" dirty="0">
                <a:latin typeface="Source Sans Pro" panose="020B0503030403020204" pitchFamily="34" charset="0"/>
                <a:ea typeface="Source Sans Pro" panose="020B0503030403020204" pitchFamily="34" charset="0"/>
                <a:cs typeface="Heebo" pitchFamily="2" charset="-79"/>
              </a:rPr>
              <a:t>Quality and teamwork</a:t>
            </a:r>
          </a:p>
        </p:txBody>
      </p:sp>
      <p:pic>
        <p:nvPicPr>
          <p:cNvPr id="10" name="Picture 9" descr="Icon&#10;&#10;Description automatically generated">
            <a:extLst>
              <a:ext uri="{FF2B5EF4-FFF2-40B4-BE49-F238E27FC236}">
                <a16:creationId xmlns="" xmlns:a16="http://schemas.microsoft.com/office/drawing/2014/main" id="{EB81DD15-6394-2147-8ADF-A83544284CD4}"/>
              </a:ext>
            </a:extLst>
          </p:cNvPr>
          <p:cNvPicPr>
            <a:picLocks noChangeAspect="1"/>
          </p:cNvPicPr>
          <p:nvPr/>
        </p:nvPicPr>
        <p:blipFill>
          <a:blip r:embed="rId3"/>
          <a:stretch>
            <a:fillRect/>
          </a:stretch>
        </p:blipFill>
        <p:spPr>
          <a:xfrm rot="212916">
            <a:off x="3297543" y="2260015"/>
            <a:ext cx="2690480" cy="1513396"/>
          </a:xfrm>
          <a:prstGeom prst="rect">
            <a:avLst/>
          </a:prstGeom>
        </p:spPr>
      </p:pic>
      <p:pic>
        <p:nvPicPr>
          <p:cNvPr id="12" name="Picture 11" descr="A picture containing text&#10;&#10;Description automatically generated">
            <a:extLst>
              <a:ext uri="{FF2B5EF4-FFF2-40B4-BE49-F238E27FC236}">
                <a16:creationId xmlns="" xmlns:a16="http://schemas.microsoft.com/office/drawing/2014/main" id="{4C46C4EE-6045-8C4F-B9AC-8F8327026B10}"/>
              </a:ext>
            </a:extLst>
          </p:cNvPr>
          <p:cNvPicPr>
            <a:picLocks noChangeAspect="1"/>
          </p:cNvPicPr>
          <p:nvPr/>
        </p:nvPicPr>
        <p:blipFill>
          <a:blip r:embed="rId4"/>
          <a:stretch>
            <a:fillRect/>
          </a:stretch>
        </p:blipFill>
        <p:spPr>
          <a:xfrm>
            <a:off x="5808902" y="197645"/>
            <a:ext cx="4563824" cy="4563824"/>
          </a:xfrm>
          <a:prstGeom prst="rect">
            <a:avLst/>
          </a:prstGeom>
        </p:spPr>
      </p:pic>
    </p:spTree>
    <p:extLst>
      <p:ext uri="{BB962C8B-B14F-4D97-AF65-F5344CB8AC3E}">
        <p14:creationId xmlns:p14="http://schemas.microsoft.com/office/powerpoint/2010/main" val="2298159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 xmlns:a16="http://schemas.microsoft.com/office/drawing/2014/main" id="{6C38C564-4DF5-A649-9488-4C1BCE51CE9E}"/>
              </a:ext>
            </a:extLst>
          </p:cNvPr>
          <p:cNvPicPr>
            <a:picLocks noChangeAspect="1"/>
          </p:cNvPicPr>
          <p:nvPr/>
        </p:nvPicPr>
        <p:blipFill>
          <a:blip r:embed="rId3"/>
          <a:stretch>
            <a:fillRect/>
          </a:stretch>
        </p:blipFill>
        <p:spPr>
          <a:xfrm>
            <a:off x="-1685373" y="0"/>
            <a:ext cx="12192000" cy="6858000"/>
          </a:xfrm>
          <a:prstGeom prst="rect">
            <a:avLst/>
          </a:prstGeom>
        </p:spPr>
      </p:pic>
      <p:pic>
        <p:nvPicPr>
          <p:cNvPr id="8" name="Picture 7">
            <a:extLst>
              <a:ext uri="{FF2B5EF4-FFF2-40B4-BE49-F238E27FC236}">
                <a16:creationId xmlns="" xmlns:a16="http://schemas.microsoft.com/office/drawing/2014/main" id="{BD27C931-677F-8F44-9C6F-F6E4787735ED}"/>
              </a:ext>
            </a:extLst>
          </p:cNvPr>
          <p:cNvPicPr>
            <a:picLocks noChangeAspect="1"/>
          </p:cNvPicPr>
          <p:nvPr/>
        </p:nvPicPr>
        <p:blipFill>
          <a:blip r:embed="rId4"/>
          <a:stretch>
            <a:fillRect/>
          </a:stretch>
        </p:blipFill>
        <p:spPr>
          <a:xfrm>
            <a:off x="4576881" y="557336"/>
            <a:ext cx="7615119" cy="4283504"/>
          </a:xfrm>
          <a:prstGeom prst="rect">
            <a:avLst/>
          </a:prstGeom>
        </p:spPr>
      </p:pic>
      <p:sp>
        <p:nvSpPr>
          <p:cNvPr id="4" name="Rectangle 3">
            <a:extLst>
              <a:ext uri="{FF2B5EF4-FFF2-40B4-BE49-F238E27FC236}">
                <a16:creationId xmlns="" xmlns:a16="http://schemas.microsoft.com/office/drawing/2014/main" id="{16935662-7F67-7C4B-8642-799F7777FAC5}"/>
              </a:ext>
            </a:extLst>
          </p:cNvPr>
          <p:cNvSpPr/>
          <p:nvPr/>
        </p:nvSpPr>
        <p:spPr>
          <a:xfrm>
            <a:off x="5620853" y="1553707"/>
            <a:ext cx="4673074" cy="523220"/>
          </a:xfrm>
          <a:prstGeom prst="rect">
            <a:avLst/>
          </a:prstGeom>
        </p:spPr>
        <p:txBody>
          <a:bodyPr wrap="none">
            <a:spAutoFit/>
          </a:bodyPr>
          <a:lstStyle/>
          <a:p>
            <a:r>
              <a:rPr lang="en-US" sz="2800" b="1" dirty="0">
                <a:solidFill>
                  <a:srgbClr val="1A4775"/>
                </a:solidFill>
                <a:latin typeface="Source Sans Pro Black" panose="020B0503030403020204" pitchFamily="34" charset="0"/>
                <a:ea typeface="Source Sans Pro Black" panose="020B0503030403020204" pitchFamily="34" charset="0"/>
                <a:cs typeface="Heebo" pitchFamily="2" charset="-79"/>
              </a:rPr>
              <a:t>An equation for compassion</a:t>
            </a:r>
          </a:p>
        </p:txBody>
      </p:sp>
      <p:sp>
        <p:nvSpPr>
          <p:cNvPr id="5" name="Rectangle 4">
            <a:extLst>
              <a:ext uri="{FF2B5EF4-FFF2-40B4-BE49-F238E27FC236}">
                <a16:creationId xmlns="" xmlns:a16="http://schemas.microsoft.com/office/drawing/2014/main" id="{46D9F967-1859-B34E-9006-C0C553CF188A}"/>
              </a:ext>
            </a:extLst>
          </p:cNvPr>
          <p:cNvSpPr/>
          <p:nvPr/>
        </p:nvSpPr>
        <p:spPr>
          <a:xfrm>
            <a:off x="5620853" y="3152759"/>
            <a:ext cx="6096000" cy="2862322"/>
          </a:xfrm>
          <a:prstGeom prst="rect">
            <a:avLst/>
          </a:prstGeom>
        </p:spPr>
        <p:txBody>
          <a:bodyPr>
            <a:spAutoFit/>
          </a:bodyPr>
          <a:lstStyle/>
          <a:p>
            <a:r>
              <a:rPr lang="en-GB" dirty="0">
                <a:latin typeface="Source Sans Pro" panose="020B0503030403020204" pitchFamily="34" charset="0"/>
                <a:ea typeface="Source Sans Pro" panose="020B0503030403020204" pitchFamily="34" charset="0"/>
              </a:rPr>
              <a:t>How is compassion encouraged at different levels of NHS</a:t>
            </a:r>
          </a:p>
          <a:p>
            <a:r>
              <a:rPr lang="en-GB" dirty="0">
                <a:latin typeface="Source Sans Pro" panose="020B0503030403020204" pitchFamily="34" charset="0"/>
                <a:ea typeface="Source Sans Pro" panose="020B0503030403020204" pitchFamily="34" charset="0"/>
              </a:rPr>
              <a:t>Scotland? What benefits does it bring?</a:t>
            </a:r>
          </a:p>
          <a:p>
            <a:endParaRPr lang="en-GB" dirty="0">
              <a:latin typeface="Source Sans Pro" panose="020B0503030403020204" pitchFamily="34" charset="0"/>
              <a:ea typeface="Source Sans Pro" panose="020B0503030403020204" pitchFamily="34" charset="0"/>
            </a:endParaRPr>
          </a:p>
          <a:p>
            <a:r>
              <a:rPr lang="en-GB" dirty="0">
                <a:latin typeface="Source Sans Pro" panose="020B0503030403020204" pitchFamily="34" charset="0"/>
                <a:ea typeface="Source Sans Pro" panose="020B0503030403020204" pitchFamily="34" charset="0"/>
              </a:rPr>
              <a:t>Think about potential barriers to responding with compassion at different levels of NHS Scotland. Do you face any of these barriers in your own role? Are these also barriers to quality improvement?</a:t>
            </a:r>
          </a:p>
          <a:p>
            <a:endParaRPr lang="en-GB" b="1" dirty="0">
              <a:latin typeface="Source Sans Pro" panose="020B0503030403020204" pitchFamily="34" charset="0"/>
              <a:ea typeface="Source Sans Pro" panose="020B0503030403020204" pitchFamily="34" charset="0"/>
            </a:endParaRPr>
          </a:p>
          <a:p>
            <a:r>
              <a:rPr lang="en-GB" dirty="0">
                <a:latin typeface="Source Sans Pro" panose="020B0503030403020204" pitchFamily="34" charset="0"/>
                <a:ea typeface="Source Sans Pro" panose="020B0503030403020204" pitchFamily="34" charset="0"/>
              </a:rPr>
              <a:t>How might these same potential benefits and barriers of compassion be relevant in response to the SDGs?</a:t>
            </a:r>
          </a:p>
        </p:txBody>
      </p:sp>
    </p:spTree>
    <p:extLst>
      <p:ext uri="{BB962C8B-B14F-4D97-AF65-F5344CB8AC3E}">
        <p14:creationId xmlns:p14="http://schemas.microsoft.com/office/powerpoint/2010/main" val="2495530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6120DB5B-CEA9-BA44-840B-C37980FC5D80}"/>
              </a:ext>
            </a:extLst>
          </p:cNvPr>
          <p:cNvSpPr/>
          <p:nvPr/>
        </p:nvSpPr>
        <p:spPr>
          <a:xfrm>
            <a:off x="0" y="6335856"/>
            <a:ext cx="12192000" cy="522143"/>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DCE5C648-47B7-624A-856F-F5ED6AAF4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191" y="508287"/>
            <a:ext cx="7751618" cy="5813714"/>
          </a:xfrm>
          <a:prstGeom prst="rect">
            <a:avLst/>
          </a:prstGeom>
        </p:spPr>
      </p:pic>
      <p:sp>
        <p:nvSpPr>
          <p:cNvPr id="5" name="Rectangle 4">
            <a:extLst>
              <a:ext uri="{FF2B5EF4-FFF2-40B4-BE49-F238E27FC236}">
                <a16:creationId xmlns="" xmlns:a16="http://schemas.microsoft.com/office/drawing/2014/main" id="{8695C89F-DB42-4D4F-83AE-3A3DBDD53D81}"/>
              </a:ext>
            </a:extLst>
          </p:cNvPr>
          <p:cNvSpPr/>
          <p:nvPr/>
        </p:nvSpPr>
        <p:spPr>
          <a:xfrm>
            <a:off x="129846" y="6466123"/>
            <a:ext cx="1681871" cy="261610"/>
          </a:xfrm>
          <a:prstGeom prst="rect">
            <a:avLst/>
          </a:prstGeom>
        </p:spPr>
        <p:txBody>
          <a:bodyPr wrap="none">
            <a:spAutoFit/>
          </a:bodyPr>
          <a:lstStyle/>
          <a:p>
            <a:r>
              <a:rPr lang="en-GB" sz="1100" dirty="0">
                <a:solidFill>
                  <a:schemeClr val="bg1"/>
                </a:solidFill>
                <a:latin typeface="Source Sans Pro" panose="020B0503030403020204" pitchFamily="34" charset="0"/>
                <a:ea typeface="Source Sans Pro" panose="020B0503030403020204" pitchFamily="34" charset="0"/>
              </a:rPr>
              <a:t>From the </a:t>
            </a:r>
            <a:r>
              <a:rPr lang="en-GB" sz="1100" dirty="0">
                <a:solidFill>
                  <a:schemeClr val="bg1"/>
                </a:solidFill>
                <a:latin typeface="Source Sans Pro" panose="020B0503030403020204" pitchFamily="34" charset="0"/>
                <a:ea typeface="Source Sans Pro" panose="020B0503030403020204" pitchFamily="34" charset="0"/>
                <a:hlinkClick r:id="rId4">
                  <a:extLst>
                    <a:ext uri="{A12FA001-AC4F-418D-AE19-62706E023703}">
                      <ahyp:hlinkClr xmlns="" xmlns:ahyp="http://schemas.microsoft.com/office/drawing/2018/hyperlinkcolor" val="tx"/>
                    </a:ext>
                  </a:extLst>
                </a:hlinkClick>
              </a:rPr>
              <a:t>Common Cause</a:t>
            </a:r>
            <a:endParaRPr lang="en-GB" sz="1100" dirty="0">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191153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 xmlns:a16="http://schemas.microsoft.com/office/drawing/2014/main" id="{AB64E899-B9F9-0A4F-89B3-C426395718EE}"/>
              </a:ext>
            </a:extLst>
          </p:cNvPr>
          <p:cNvSpPr/>
          <p:nvPr/>
        </p:nvSpPr>
        <p:spPr>
          <a:xfrm>
            <a:off x="1521973" y="2299855"/>
            <a:ext cx="9148054" cy="2258289"/>
          </a:xfrm>
          <a:prstGeom prst="rect">
            <a:avLst/>
          </a:prstGeom>
          <a:solidFill>
            <a:srgbClr val="1A4775"/>
          </a:solidFill>
        </p:spPr>
      </p:sp>
      <p:sp>
        <p:nvSpPr>
          <p:cNvPr id="3" name="Rectangle 2">
            <a:extLst>
              <a:ext uri="{FF2B5EF4-FFF2-40B4-BE49-F238E27FC236}">
                <a16:creationId xmlns="" xmlns:a16="http://schemas.microsoft.com/office/drawing/2014/main" id="{3F32F883-B8C0-F94B-BC1F-1A04E32FC9C4}"/>
              </a:ext>
            </a:extLst>
          </p:cNvPr>
          <p:cNvSpPr/>
          <p:nvPr/>
        </p:nvSpPr>
        <p:spPr>
          <a:xfrm>
            <a:off x="1323108" y="1357849"/>
            <a:ext cx="2531462" cy="523220"/>
          </a:xfrm>
          <a:prstGeom prst="rect">
            <a:avLst/>
          </a:prstGeom>
        </p:spPr>
        <p:txBody>
          <a:bodyPr wrap="none">
            <a:spAutoFit/>
          </a:bodyPr>
          <a:lstStyle/>
          <a:p>
            <a:r>
              <a:rPr lang="en-US" sz="2800" b="1" dirty="0">
                <a:solidFill>
                  <a:srgbClr val="1A4775"/>
                </a:solidFill>
                <a:latin typeface="Source Sans Pro Black" panose="020B0503030403020204" pitchFamily="34" charset="0"/>
                <a:ea typeface="Source Sans Pro Black" panose="020B0503030403020204" pitchFamily="34" charset="0"/>
                <a:cs typeface="Heebo" pitchFamily="2" charset="-79"/>
              </a:rPr>
              <a:t>Final thoughts</a:t>
            </a:r>
          </a:p>
        </p:txBody>
      </p:sp>
      <p:pic>
        <p:nvPicPr>
          <p:cNvPr id="39" name="Picture 38" descr="Logo&#10;&#10;Description automatically generated">
            <a:extLst>
              <a:ext uri="{FF2B5EF4-FFF2-40B4-BE49-F238E27FC236}">
                <a16:creationId xmlns="" xmlns:a16="http://schemas.microsoft.com/office/drawing/2014/main" id="{0923B020-BABF-9E49-AF96-93F1344037A7}"/>
              </a:ext>
            </a:extLst>
          </p:cNvPr>
          <p:cNvPicPr>
            <a:picLocks noChangeAspect="1"/>
          </p:cNvPicPr>
          <p:nvPr/>
        </p:nvPicPr>
        <p:blipFill>
          <a:blip r:embed="rId3"/>
          <a:stretch>
            <a:fillRect/>
          </a:stretch>
        </p:blipFill>
        <p:spPr>
          <a:xfrm>
            <a:off x="-575908" y="-231607"/>
            <a:ext cx="2531462" cy="2531462"/>
          </a:xfrm>
          <a:prstGeom prst="rect">
            <a:avLst/>
          </a:prstGeom>
        </p:spPr>
      </p:pic>
      <p:sp>
        <p:nvSpPr>
          <p:cNvPr id="4" name="Oval 3">
            <a:extLst>
              <a:ext uri="{FF2B5EF4-FFF2-40B4-BE49-F238E27FC236}">
                <a16:creationId xmlns="" xmlns:a16="http://schemas.microsoft.com/office/drawing/2014/main" id="{2B568EF2-5C1C-5E4F-9179-E0C001A9B808}"/>
              </a:ext>
            </a:extLst>
          </p:cNvPr>
          <p:cNvSpPr/>
          <p:nvPr/>
        </p:nvSpPr>
        <p:spPr>
          <a:xfrm>
            <a:off x="9514345" y="3350148"/>
            <a:ext cx="3253563" cy="32535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 xmlns:a16="http://schemas.microsoft.com/office/drawing/2014/main" id="{C74A8CD2-27BE-4141-8500-91C37DB6E627}"/>
              </a:ext>
            </a:extLst>
          </p:cNvPr>
          <p:cNvSpPr/>
          <p:nvPr/>
        </p:nvSpPr>
        <p:spPr>
          <a:xfrm>
            <a:off x="2157269" y="2702599"/>
            <a:ext cx="7877461" cy="1295098"/>
          </a:xfrm>
          <a:prstGeom prst="rect">
            <a:avLst/>
          </a:prstGeom>
        </p:spPr>
        <p:txBody>
          <a:bodyPr wrap="square">
            <a:spAutoFit/>
          </a:bodyPr>
          <a:lstStyle/>
          <a:p>
            <a:pPr>
              <a:lnSpc>
                <a:spcPct val="150000"/>
              </a:lnSpc>
              <a:defRPr/>
            </a:pPr>
            <a:r>
              <a:rPr lang="en-GB" altLang="en-US" b="1" dirty="0">
                <a:solidFill>
                  <a:schemeClr val="bg1"/>
                </a:solidFill>
                <a:latin typeface="Source Sans Pro Black" panose="020B0503030403020204" pitchFamily="34" charset="0"/>
                <a:ea typeface="Source Sans Pro Black" panose="020B0503030403020204" pitchFamily="34" charset="0"/>
                <a:cs typeface="Heebo" pitchFamily="2" charset="-79"/>
              </a:rPr>
              <a:t>What role do values play in creating change? </a:t>
            </a:r>
          </a:p>
          <a:p>
            <a:pPr>
              <a:lnSpc>
                <a:spcPct val="150000"/>
              </a:lnSpc>
              <a:defRPr/>
            </a:pPr>
            <a:endParaRPr lang="en-GB" altLang="en-US" b="1" dirty="0">
              <a:solidFill>
                <a:schemeClr val="bg1"/>
              </a:solidFill>
              <a:latin typeface="Source Sans Pro Black" panose="020B0503030403020204" pitchFamily="34" charset="0"/>
              <a:ea typeface="Source Sans Pro Black" panose="020B0503030403020204" pitchFamily="34" charset="0"/>
              <a:cs typeface="Heebo" pitchFamily="2" charset="-79"/>
            </a:endParaRPr>
          </a:p>
          <a:p>
            <a:pPr>
              <a:lnSpc>
                <a:spcPct val="150000"/>
              </a:lnSpc>
              <a:defRPr/>
            </a:pPr>
            <a:r>
              <a:rPr lang="en-GB" altLang="en-US" b="1" dirty="0">
                <a:solidFill>
                  <a:schemeClr val="bg1"/>
                </a:solidFill>
                <a:latin typeface="Source Sans Pro Black" panose="020B0503030403020204" pitchFamily="34" charset="0"/>
                <a:ea typeface="Source Sans Pro Black" panose="020B0503030403020204" pitchFamily="34" charset="0"/>
                <a:cs typeface="Heebo" pitchFamily="2" charset="-79"/>
              </a:rPr>
              <a:t>To what extent does compassion drive our actions to bring about change? </a:t>
            </a:r>
          </a:p>
        </p:txBody>
      </p:sp>
      <p:pic>
        <p:nvPicPr>
          <p:cNvPr id="43" name="Picture 42" descr="A picture containing icon&#10;&#10;Description automatically generated">
            <a:extLst>
              <a:ext uri="{FF2B5EF4-FFF2-40B4-BE49-F238E27FC236}">
                <a16:creationId xmlns="" xmlns:a16="http://schemas.microsoft.com/office/drawing/2014/main" id="{DE9B1817-CE6B-B946-AF30-9093C9701B0E}"/>
              </a:ext>
            </a:extLst>
          </p:cNvPr>
          <p:cNvPicPr>
            <a:picLocks noChangeAspect="1"/>
          </p:cNvPicPr>
          <p:nvPr/>
        </p:nvPicPr>
        <p:blipFill>
          <a:blip r:embed="rId4"/>
          <a:stretch>
            <a:fillRect/>
          </a:stretch>
        </p:blipFill>
        <p:spPr>
          <a:xfrm>
            <a:off x="9174533" y="2946325"/>
            <a:ext cx="4018678" cy="4018678"/>
          </a:xfrm>
          <a:prstGeom prst="rect">
            <a:avLst/>
          </a:prstGeom>
        </p:spPr>
      </p:pic>
    </p:spTree>
    <p:extLst>
      <p:ext uri="{BB962C8B-B14F-4D97-AF65-F5344CB8AC3E}">
        <p14:creationId xmlns:p14="http://schemas.microsoft.com/office/powerpoint/2010/main" val="3325558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 xmlns:a16="http://schemas.microsoft.com/office/drawing/2014/main" id="{D3D4A4DD-7AF1-944D-BEB1-C96C0CBDAA94}"/>
              </a:ext>
            </a:extLst>
          </p:cNvPr>
          <p:cNvSpPr/>
          <p:nvPr/>
        </p:nvSpPr>
        <p:spPr>
          <a:xfrm>
            <a:off x="1028700" y="-152740"/>
            <a:ext cx="6543675" cy="5996328"/>
          </a:xfrm>
          <a:prstGeom prst="rect">
            <a:avLst/>
          </a:prstGeom>
          <a:solidFill>
            <a:srgbClr val="1A4775"/>
          </a:solidFill>
        </p:spPr>
      </p:sp>
      <p:sp>
        <p:nvSpPr>
          <p:cNvPr id="5" name="Rectangle 4">
            <a:extLst>
              <a:ext uri="{FF2B5EF4-FFF2-40B4-BE49-F238E27FC236}">
                <a16:creationId xmlns="" xmlns:a16="http://schemas.microsoft.com/office/drawing/2014/main" id="{7E050D20-6A78-9748-890B-04AFAD2B042D}"/>
              </a:ext>
            </a:extLst>
          </p:cNvPr>
          <p:cNvSpPr/>
          <p:nvPr/>
        </p:nvSpPr>
        <p:spPr>
          <a:xfrm>
            <a:off x="1252537" y="1030838"/>
            <a:ext cx="2005677" cy="523220"/>
          </a:xfrm>
          <a:prstGeom prst="rect">
            <a:avLst/>
          </a:prstGeom>
        </p:spPr>
        <p:txBody>
          <a:bodyPr wrap="none">
            <a:spAutoFit/>
          </a:bodyPr>
          <a:lstStyle/>
          <a:p>
            <a:r>
              <a:rPr lang="en-US" sz="2800" b="1" dirty="0">
                <a:solidFill>
                  <a:schemeClr val="bg1"/>
                </a:solidFill>
                <a:latin typeface="Source Sans Pro Black" panose="020B0503030403020204" pitchFamily="34" charset="0"/>
                <a:ea typeface="Source Sans Pro Black" panose="020B0503030403020204" pitchFamily="34" charset="0"/>
                <a:cs typeface="Heebo" pitchFamily="2" charset="-79"/>
              </a:rPr>
              <a:t>What next?</a:t>
            </a:r>
          </a:p>
        </p:txBody>
      </p:sp>
      <p:sp>
        <p:nvSpPr>
          <p:cNvPr id="6" name="Rectangle 5">
            <a:extLst>
              <a:ext uri="{FF2B5EF4-FFF2-40B4-BE49-F238E27FC236}">
                <a16:creationId xmlns="" xmlns:a16="http://schemas.microsoft.com/office/drawing/2014/main" id="{97327523-C556-9B4D-9874-04DB76B1A4DD}"/>
              </a:ext>
            </a:extLst>
          </p:cNvPr>
          <p:cNvSpPr/>
          <p:nvPr/>
        </p:nvSpPr>
        <p:spPr>
          <a:xfrm>
            <a:off x="1252537" y="1983429"/>
            <a:ext cx="6096000" cy="3860159"/>
          </a:xfrm>
          <a:prstGeom prst="rect">
            <a:avLst/>
          </a:prstGeom>
        </p:spPr>
        <p:txBody>
          <a:bodyPr>
            <a:spAutoFit/>
          </a:bodyPr>
          <a:lstStyle/>
          <a:p>
            <a:pPr>
              <a:defRPr/>
            </a:pPr>
            <a:r>
              <a:rPr lang="en-GB" altLang="en-US" sz="2000" b="1" dirty="0">
                <a:solidFill>
                  <a:schemeClr val="bg1"/>
                </a:solidFill>
                <a:latin typeface="Source Sans Pro Black" panose="020B0503030403020204" pitchFamily="34" charset="0"/>
                <a:ea typeface="Source Sans Pro Black" panose="020B0503030403020204" pitchFamily="34" charset="0"/>
                <a:cs typeface="Heebo" pitchFamily="2" charset="-79"/>
              </a:rPr>
              <a:t>Going deeper with the SDGs </a:t>
            </a:r>
          </a:p>
          <a:p>
            <a:pPr>
              <a:defRPr/>
            </a:pPr>
            <a:endParaRPr lang="en-GB" altLang="en-US" dirty="0">
              <a:solidFill>
                <a:schemeClr val="bg1"/>
              </a:solidFill>
              <a:latin typeface="Source Sans Pro" panose="020B0503030403020204" pitchFamily="34" charset="0"/>
              <a:ea typeface="Source Sans Pro" panose="020B0503030403020204" pitchFamily="34" charset="0"/>
              <a:cs typeface="Heebo" pitchFamily="2" charset="-79"/>
            </a:endParaRPr>
          </a:p>
          <a:p>
            <a:pPr>
              <a:lnSpc>
                <a:spcPct val="150000"/>
              </a:lnSpc>
              <a:defRPr/>
            </a:pPr>
            <a:r>
              <a:rPr lang="en-GB" altLang="en-US" sz="2000" dirty="0">
                <a:solidFill>
                  <a:schemeClr val="bg1"/>
                </a:solidFill>
                <a:latin typeface="Source Sans Pro" panose="020B0503030403020204" pitchFamily="34" charset="0"/>
                <a:ea typeface="Source Sans Pro" panose="020B0503030403020204" pitchFamily="34" charset="0"/>
                <a:cs typeface="Heebo" pitchFamily="2" charset="-79"/>
              </a:rPr>
              <a:t>There are some themed sessions available on the following topics:</a:t>
            </a:r>
          </a:p>
          <a:p>
            <a:pPr marL="257175" indent="-257175">
              <a:lnSpc>
                <a:spcPct val="150000"/>
              </a:lnSpc>
              <a:buFont typeface="Arial" panose="020B0604020202020204" pitchFamily="34" charset="0"/>
              <a:buChar char="•"/>
              <a:defRPr/>
            </a:pPr>
            <a:r>
              <a:rPr lang="en-GB" altLang="en-US" sz="2000" dirty="0">
                <a:solidFill>
                  <a:schemeClr val="bg1"/>
                </a:solidFill>
                <a:latin typeface="Source Sans Pro" panose="020B0503030403020204" pitchFamily="34" charset="0"/>
                <a:ea typeface="Source Sans Pro" panose="020B0503030403020204" pitchFamily="34" charset="0"/>
                <a:cs typeface="Heebo" pitchFamily="2" charset="-79"/>
              </a:rPr>
              <a:t>Poverty and inequality </a:t>
            </a:r>
          </a:p>
          <a:p>
            <a:pPr marL="257175" indent="-257175">
              <a:lnSpc>
                <a:spcPct val="150000"/>
              </a:lnSpc>
              <a:buFont typeface="Arial" panose="020B0604020202020204" pitchFamily="34" charset="0"/>
              <a:buChar char="•"/>
              <a:defRPr/>
            </a:pPr>
            <a:r>
              <a:rPr lang="en-GB" altLang="en-US" sz="2000" dirty="0">
                <a:solidFill>
                  <a:schemeClr val="bg1"/>
                </a:solidFill>
                <a:latin typeface="Source Sans Pro" panose="020B0503030403020204" pitchFamily="34" charset="0"/>
                <a:ea typeface="Source Sans Pro" panose="020B0503030403020204" pitchFamily="34" charset="0"/>
                <a:cs typeface="Heebo" pitchFamily="2" charset="-79"/>
              </a:rPr>
              <a:t>Power and partnerships</a:t>
            </a:r>
          </a:p>
          <a:p>
            <a:pPr marL="257175" indent="-257175">
              <a:lnSpc>
                <a:spcPct val="150000"/>
              </a:lnSpc>
              <a:buFont typeface="Arial" panose="020B0604020202020204" pitchFamily="34" charset="0"/>
              <a:buChar char="•"/>
              <a:defRPr/>
            </a:pPr>
            <a:r>
              <a:rPr lang="en-GB" altLang="en-US" sz="2000" dirty="0">
                <a:solidFill>
                  <a:schemeClr val="bg1"/>
                </a:solidFill>
                <a:latin typeface="Source Sans Pro" panose="020B0503030403020204" pitchFamily="34" charset="0"/>
                <a:ea typeface="Source Sans Pro" panose="020B0503030403020204" pitchFamily="34" charset="0"/>
                <a:cs typeface="Heebo" pitchFamily="2" charset="-79"/>
              </a:rPr>
              <a:t>Responsible consumption </a:t>
            </a:r>
          </a:p>
          <a:p>
            <a:pPr marL="257175" indent="-257175">
              <a:lnSpc>
                <a:spcPct val="150000"/>
              </a:lnSpc>
              <a:buFont typeface="Arial" panose="020B0604020202020204" pitchFamily="34" charset="0"/>
              <a:buChar char="•"/>
              <a:defRPr/>
            </a:pPr>
            <a:endParaRPr lang="en-GB" altLang="en-US" sz="2000" dirty="0">
              <a:solidFill>
                <a:schemeClr val="bg1"/>
              </a:solidFill>
              <a:latin typeface="Source Sans Pro" panose="020B0503030403020204" pitchFamily="34" charset="0"/>
              <a:ea typeface="Source Sans Pro" panose="020B0503030403020204" pitchFamily="34" charset="0"/>
              <a:cs typeface="Heebo" pitchFamily="2" charset="-79"/>
            </a:endParaRPr>
          </a:p>
          <a:p>
            <a:pPr>
              <a:lnSpc>
                <a:spcPct val="150000"/>
              </a:lnSpc>
              <a:defRPr/>
            </a:pPr>
            <a:endParaRPr lang="en-GB" altLang="en-US" sz="2000" dirty="0">
              <a:solidFill>
                <a:schemeClr val="bg1"/>
              </a:solidFill>
              <a:latin typeface="Source Sans Pro" panose="020B0503030403020204" pitchFamily="34" charset="0"/>
              <a:ea typeface="Source Sans Pro" panose="020B0503030403020204" pitchFamily="34" charset="0"/>
              <a:cs typeface="Heebo" pitchFamily="2" charset="-79"/>
            </a:endParaRPr>
          </a:p>
        </p:txBody>
      </p:sp>
      <p:pic>
        <p:nvPicPr>
          <p:cNvPr id="4" name="Picture 3" descr="A picture containing electronics&#10;&#10;Description automatically generated">
            <a:extLst>
              <a:ext uri="{FF2B5EF4-FFF2-40B4-BE49-F238E27FC236}">
                <a16:creationId xmlns="" xmlns:a16="http://schemas.microsoft.com/office/drawing/2014/main" id="{6D4F38F1-D6E9-7D4B-AFE0-4ED1A9AD4867}"/>
              </a:ext>
            </a:extLst>
          </p:cNvPr>
          <p:cNvPicPr>
            <a:picLocks noChangeAspect="1"/>
          </p:cNvPicPr>
          <p:nvPr/>
        </p:nvPicPr>
        <p:blipFill>
          <a:blip r:embed="rId3"/>
          <a:stretch>
            <a:fillRect/>
          </a:stretch>
        </p:blipFill>
        <p:spPr>
          <a:xfrm>
            <a:off x="9566563" y="4329545"/>
            <a:ext cx="2528455" cy="2528455"/>
          </a:xfrm>
          <a:prstGeom prst="rect">
            <a:avLst/>
          </a:prstGeom>
        </p:spPr>
      </p:pic>
      <p:pic>
        <p:nvPicPr>
          <p:cNvPr id="8" name="Picture 7" descr="A close up of a wheel&#10;&#10;Description automatically generated with low confidence">
            <a:extLst>
              <a:ext uri="{FF2B5EF4-FFF2-40B4-BE49-F238E27FC236}">
                <a16:creationId xmlns="" xmlns:a16="http://schemas.microsoft.com/office/drawing/2014/main" id="{E7F5A606-0B9D-C24B-9264-75136081B302}"/>
              </a:ext>
            </a:extLst>
          </p:cNvPr>
          <p:cNvPicPr>
            <a:picLocks noChangeAspect="1"/>
          </p:cNvPicPr>
          <p:nvPr/>
        </p:nvPicPr>
        <p:blipFill>
          <a:blip r:embed="rId4"/>
          <a:stretch>
            <a:fillRect/>
          </a:stretch>
        </p:blipFill>
        <p:spPr>
          <a:xfrm>
            <a:off x="8905009" y="-152740"/>
            <a:ext cx="3286991" cy="3286991"/>
          </a:xfrm>
          <a:prstGeom prst="rect">
            <a:avLst/>
          </a:prstGeom>
        </p:spPr>
      </p:pic>
      <p:pic>
        <p:nvPicPr>
          <p:cNvPr id="10" name="Picture 9" descr="Logo&#10;&#10;Description automatically generated">
            <a:extLst>
              <a:ext uri="{FF2B5EF4-FFF2-40B4-BE49-F238E27FC236}">
                <a16:creationId xmlns="" xmlns:a16="http://schemas.microsoft.com/office/drawing/2014/main" id="{83A1A30F-D95E-DB41-A957-7D62208C70A7}"/>
              </a:ext>
            </a:extLst>
          </p:cNvPr>
          <p:cNvPicPr>
            <a:picLocks noChangeAspect="1"/>
          </p:cNvPicPr>
          <p:nvPr/>
        </p:nvPicPr>
        <p:blipFill>
          <a:blip r:embed="rId5"/>
          <a:stretch>
            <a:fillRect/>
          </a:stretch>
        </p:blipFill>
        <p:spPr>
          <a:xfrm>
            <a:off x="7764174" y="2424545"/>
            <a:ext cx="2272145" cy="2272145"/>
          </a:xfrm>
          <a:prstGeom prst="rect">
            <a:avLst/>
          </a:prstGeom>
        </p:spPr>
      </p:pic>
    </p:spTree>
    <p:extLst>
      <p:ext uri="{BB962C8B-B14F-4D97-AF65-F5344CB8AC3E}">
        <p14:creationId xmlns:p14="http://schemas.microsoft.com/office/powerpoint/2010/main" val="3144023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A477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BBB10B53-2F1A-F44C-9B02-F0249B764CEA}"/>
              </a:ext>
            </a:extLst>
          </p:cNvPr>
          <p:cNvSpPr/>
          <p:nvPr/>
        </p:nvSpPr>
        <p:spPr>
          <a:xfrm>
            <a:off x="0" y="6072188"/>
            <a:ext cx="12192000" cy="785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5D1A027D-42BC-A64C-B7C4-B2F5C1248270}"/>
              </a:ext>
            </a:extLst>
          </p:cNvPr>
          <p:cNvSpPr/>
          <p:nvPr/>
        </p:nvSpPr>
        <p:spPr>
          <a:xfrm>
            <a:off x="4003119" y="1941620"/>
            <a:ext cx="4185761" cy="523220"/>
          </a:xfrm>
          <a:prstGeom prst="rect">
            <a:avLst/>
          </a:prstGeom>
        </p:spPr>
        <p:txBody>
          <a:bodyPr wrap="none">
            <a:spAutoFit/>
          </a:bodyPr>
          <a:lstStyle/>
          <a:p>
            <a:r>
              <a:rPr lang="en-US" sz="2800" b="1" dirty="0">
                <a:solidFill>
                  <a:schemeClr val="bg1"/>
                </a:solidFill>
                <a:latin typeface="Source Sans Pro Black" panose="020B0503030403020204" pitchFamily="34" charset="0"/>
                <a:ea typeface="Source Sans Pro Black" panose="020B0503030403020204" pitchFamily="34" charset="0"/>
                <a:cs typeface="Heebo" pitchFamily="2" charset="-79"/>
              </a:rPr>
              <a:t>Thank you for your time</a:t>
            </a:r>
          </a:p>
        </p:txBody>
      </p:sp>
      <p:pic>
        <p:nvPicPr>
          <p:cNvPr id="16" name="Graphic 15" descr="Internet outline">
            <a:extLst>
              <a:ext uri="{FF2B5EF4-FFF2-40B4-BE49-F238E27FC236}">
                <a16:creationId xmlns="" xmlns:a16="http://schemas.microsoft.com/office/drawing/2014/main" id="{7799C692-0324-E64A-AD69-BDFBEE9C3AD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570789" y="2939920"/>
            <a:ext cx="594743" cy="594743"/>
          </a:xfrm>
          <a:prstGeom prst="rect">
            <a:avLst/>
          </a:prstGeom>
        </p:spPr>
      </p:pic>
      <p:pic>
        <p:nvPicPr>
          <p:cNvPr id="17" name="Picture 16" descr="A picture containing ax, vector graphics&#10;&#10;Description automatically generated">
            <a:extLst>
              <a:ext uri="{FF2B5EF4-FFF2-40B4-BE49-F238E27FC236}">
                <a16:creationId xmlns="" xmlns:a16="http://schemas.microsoft.com/office/drawing/2014/main" id="{F0F375CA-8769-314E-838B-9E850DFBB33E}"/>
              </a:ext>
            </a:extLst>
          </p:cNvPr>
          <p:cNvPicPr>
            <a:picLocks noChangeAspect="1"/>
          </p:cNvPicPr>
          <p:nvPr/>
        </p:nvPicPr>
        <p:blipFill>
          <a:blip r:embed="rId4"/>
          <a:stretch>
            <a:fillRect/>
          </a:stretch>
        </p:blipFill>
        <p:spPr>
          <a:xfrm>
            <a:off x="2655279" y="3723162"/>
            <a:ext cx="425761" cy="360814"/>
          </a:xfrm>
          <a:prstGeom prst="rect">
            <a:avLst/>
          </a:prstGeom>
        </p:spPr>
      </p:pic>
      <p:sp>
        <p:nvSpPr>
          <p:cNvPr id="18" name="Rectangle 17">
            <a:extLst>
              <a:ext uri="{FF2B5EF4-FFF2-40B4-BE49-F238E27FC236}">
                <a16:creationId xmlns="" xmlns:a16="http://schemas.microsoft.com/office/drawing/2014/main" id="{AEE09EEB-B421-AE44-BEC6-447C7FE39EDA}"/>
              </a:ext>
            </a:extLst>
          </p:cNvPr>
          <p:cNvSpPr/>
          <p:nvPr/>
        </p:nvSpPr>
        <p:spPr>
          <a:xfrm>
            <a:off x="3164029" y="2990034"/>
            <a:ext cx="2018502" cy="422808"/>
          </a:xfrm>
          <a:prstGeom prst="rect">
            <a:avLst/>
          </a:prstGeom>
        </p:spPr>
        <p:txBody>
          <a:bodyPr wrap="none">
            <a:spAutoFit/>
          </a:bodyPr>
          <a:lstStyle/>
          <a:p>
            <a:pPr algn="ctr">
              <a:lnSpc>
                <a:spcPct val="150000"/>
              </a:lnSpc>
            </a:pPr>
            <a:r>
              <a:rPr lang="en-US" sz="1600" b="1" dirty="0" err="1">
                <a:solidFill>
                  <a:schemeClr val="bg1"/>
                </a:solidFill>
                <a:latin typeface="Source Sans Pro" panose="020B0503030403020204" pitchFamily="34" charset="0"/>
                <a:ea typeface="Source Sans Pro" panose="020B0503030403020204" pitchFamily="34" charset="0"/>
                <a:cs typeface="Heebo" pitchFamily="2" charset="-79"/>
              </a:rPr>
              <a:t>www.scotdec.org.uk</a:t>
            </a:r>
            <a:endParaRPr lang="en-US" sz="1600" b="1" dirty="0">
              <a:solidFill>
                <a:schemeClr val="bg1"/>
              </a:solidFill>
              <a:latin typeface="Source Sans Pro" panose="020B0503030403020204" pitchFamily="34" charset="0"/>
              <a:ea typeface="Source Sans Pro" panose="020B0503030403020204" pitchFamily="34" charset="0"/>
              <a:cs typeface="Heebo" pitchFamily="2" charset="-79"/>
            </a:endParaRPr>
          </a:p>
        </p:txBody>
      </p:sp>
      <p:sp>
        <p:nvSpPr>
          <p:cNvPr id="19" name="Rectangle 18">
            <a:extLst>
              <a:ext uri="{FF2B5EF4-FFF2-40B4-BE49-F238E27FC236}">
                <a16:creationId xmlns="" xmlns:a16="http://schemas.microsoft.com/office/drawing/2014/main" id="{ECEDD2D8-F9DB-194B-8316-81D44B4D6382}"/>
              </a:ext>
            </a:extLst>
          </p:cNvPr>
          <p:cNvSpPr/>
          <p:nvPr/>
        </p:nvSpPr>
        <p:spPr>
          <a:xfrm>
            <a:off x="3200097" y="3684961"/>
            <a:ext cx="1802096" cy="422808"/>
          </a:xfrm>
          <a:prstGeom prst="rect">
            <a:avLst/>
          </a:prstGeom>
        </p:spPr>
        <p:txBody>
          <a:bodyPr wrap="none">
            <a:spAutoFit/>
          </a:bodyPr>
          <a:lstStyle/>
          <a:p>
            <a:pPr>
              <a:lnSpc>
                <a:spcPct val="150000"/>
              </a:lnSpc>
            </a:pPr>
            <a:r>
              <a:rPr lang="en-US" sz="1600" b="1" dirty="0">
                <a:solidFill>
                  <a:schemeClr val="bg1"/>
                </a:solidFill>
                <a:latin typeface="Source Sans Pro" panose="020B0503030403020204" pitchFamily="34" charset="0"/>
                <a:ea typeface="Source Sans Pro" panose="020B0503030403020204" pitchFamily="34" charset="0"/>
                <a:cs typeface="Heebo" pitchFamily="2" charset="-79"/>
              </a:rPr>
              <a:t>@</a:t>
            </a:r>
            <a:r>
              <a:rPr lang="en-US" sz="1600" b="1" dirty="0" err="1">
                <a:solidFill>
                  <a:schemeClr val="bg1"/>
                </a:solidFill>
                <a:latin typeface="Source Sans Pro" panose="020B0503030403020204" pitchFamily="34" charset="0"/>
                <a:ea typeface="Source Sans Pro" panose="020B0503030403020204" pitchFamily="34" charset="0"/>
                <a:cs typeface="Heebo" pitchFamily="2" charset="-79"/>
              </a:rPr>
              <a:t>scotdeclearning</a:t>
            </a:r>
            <a:endParaRPr lang="en-US" sz="1600" b="1" dirty="0">
              <a:solidFill>
                <a:schemeClr val="bg1"/>
              </a:solidFill>
              <a:latin typeface="Source Sans Pro" panose="020B0503030403020204" pitchFamily="34" charset="0"/>
              <a:ea typeface="Source Sans Pro" panose="020B0503030403020204" pitchFamily="34" charset="0"/>
              <a:cs typeface="Heebo" pitchFamily="2" charset="-79"/>
            </a:endParaRPr>
          </a:p>
        </p:txBody>
      </p:sp>
      <p:pic>
        <p:nvPicPr>
          <p:cNvPr id="20" name="Graphic 19" descr="Internet outline">
            <a:extLst>
              <a:ext uri="{FF2B5EF4-FFF2-40B4-BE49-F238E27FC236}">
                <a16:creationId xmlns="" xmlns:a16="http://schemas.microsoft.com/office/drawing/2014/main" id="{A04521D6-876F-E64C-A3AA-37A1371E377B}"/>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6191301" y="2948238"/>
            <a:ext cx="594743" cy="594743"/>
          </a:xfrm>
          <a:prstGeom prst="rect">
            <a:avLst/>
          </a:prstGeom>
        </p:spPr>
      </p:pic>
      <p:pic>
        <p:nvPicPr>
          <p:cNvPr id="21" name="Picture 20" descr="A picture containing ax, vector graphics&#10;&#10;Description automatically generated">
            <a:extLst>
              <a:ext uri="{FF2B5EF4-FFF2-40B4-BE49-F238E27FC236}">
                <a16:creationId xmlns="" xmlns:a16="http://schemas.microsoft.com/office/drawing/2014/main" id="{55AC5D2F-3E1C-FF46-9CDE-D20EE9F38F24}"/>
              </a:ext>
            </a:extLst>
          </p:cNvPr>
          <p:cNvPicPr>
            <a:picLocks noChangeAspect="1"/>
          </p:cNvPicPr>
          <p:nvPr/>
        </p:nvPicPr>
        <p:blipFill>
          <a:blip r:embed="rId4"/>
          <a:stretch>
            <a:fillRect/>
          </a:stretch>
        </p:blipFill>
        <p:spPr>
          <a:xfrm>
            <a:off x="6275791" y="3731480"/>
            <a:ext cx="425761" cy="360814"/>
          </a:xfrm>
          <a:prstGeom prst="rect">
            <a:avLst/>
          </a:prstGeom>
        </p:spPr>
      </p:pic>
      <p:sp>
        <p:nvSpPr>
          <p:cNvPr id="22" name="Rectangle 21">
            <a:extLst>
              <a:ext uri="{FF2B5EF4-FFF2-40B4-BE49-F238E27FC236}">
                <a16:creationId xmlns="" xmlns:a16="http://schemas.microsoft.com/office/drawing/2014/main" id="{5E41E454-3773-7A41-986F-08E6025D93AC}"/>
              </a:ext>
            </a:extLst>
          </p:cNvPr>
          <p:cNvSpPr/>
          <p:nvPr/>
        </p:nvSpPr>
        <p:spPr>
          <a:xfrm>
            <a:off x="6793358" y="2998352"/>
            <a:ext cx="2887329" cy="422808"/>
          </a:xfrm>
          <a:prstGeom prst="rect">
            <a:avLst/>
          </a:prstGeom>
        </p:spPr>
        <p:txBody>
          <a:bodyPr wrap="none">
            <a:spAutoFit/>
          </a:bodyPr>
          <a:lstStyle/>
          <a:p>
            <a:pPr algn="ctr">
              <a:lnSpc>
                <a:spcPct val="150000"/>
              </a:lnSpc>
            </a:pPr>
            <a:r>
              <a:rPr lang="en-US" sz="1600" b="1" dirty="0" err="1">
                <a:solidFill>
                  <a:schemeClr val="bg1"/>
                </a:solidFill>
                <a:latin typeface="Source Sans Pro" panose="020B0503030403020204" pitchFamily="34" charset="0"/>
                <a:ea typeface="Source Sans Pro" panose="020B0503030403020204" pitchFamily="34" charset="0"/>
                <a:cs typeface="Heebo" pitchFamily="2" charset="-79"/>
              </a:rPr>
              <a:t>www.scottishglobalhealth.org</a:t>
            </a:r>
            <a:endParaRPr lang="en-US" sz="1600" b="1" dirty="0">
              <a:solidFill>
                <a:schemeClr val="bg1"/>
              </a:solidFill>
              <a:latin typeface="Source Sans Pro" panose="020B0503030403020204" pitchFamily="34" charset="0"/>
              <a:ea typeface="Source Sans Pro" panose="020B0503030403020204" pitchFamily="34" charset="0"/>
              <a:cs typeface="Heebo" pitchFamily="2" charset="-79"/>
            </a:endParaRPr>
          </a:p>
        </p:txBody>
      </p:sp>
      <p:sp>
        <p:nvSpPr>
          <p:cNvPr id="23" name="Rectangle 22">
            <a:extLst>
              <a:ext uri="{FF2B5EF4-FFF2-40B4-BE49-F238E27FC236}">
                <a16:creationId xmlns="" xmlns:a16="http://schemas.microsoft.com/office/drawing/2014/main" id="{774B7B14-8586-684F-94A7-5CD400AE686C}"/>
              </a:ext>
            </a:extLst>
          </p:cNvPr>
          <p:cNvSpPr/>
          <p:nvPr/>
        </p:nvSpPr>
        <p:spPr>
          <a:xfrm>
            <a:off x="6820609" y="3693279"/>
            <a:ext cx="1544012" cy="422808"/>
          </a:xfrm>
          <a:prstGeom prst="rect">
            <a:avLst/>
          </a:prstGeom>
        </p:spPr>
        <p:txBody>
          <a:bodyPr wrap="none">
            <a:spAutoFit/>
          </a:bodyPr>
          <a:lstStyle/>
          <a:p>
            <a:pPr>
              <a:lnSpc>
                <a:spcPct val="150000"/>
              </a:lnSpc>
            </a:pPr>
            <a:r>
              <a:rPr lang="en-US" sz="1600" dirty="0">
                <a:solidFill>
                  <a:schemeClr val="bg1"/>
                </a:solidFill>
                <a:latin typeface="Source Sans Pro" panose="020B0503030403020204" pitchFamily="34" charset="0"/>
                <a:ea typeface="Source Sans Pro" panose="020B0503030403020204" pitchFamily="34" charset="0"/>
                <a:cs typeface="Heebo" pitchFamily="2" charset="-79"/>
              </a:rPr>
              <a:t>@</a:t>
            </a:r>
            <a:r>
              <a:rPr lang="en-US" sz="1600" dirty="0" err="1">
                <a:solidFill>
                  <a:schemeClr val="bg1"/>
                </a:solidFill>
                <a:latin typeface="Source Sans Pro" panose="020B0503030403020204" pitchFamily="34" charset="0"/>
                <a:ea typeface="Source Sans Pro" panose="020B0503030403020204" pitchFamily="34" charset="0"/>
                <a:cs typeface="Heebo" pitchFamily="2" charset="-79"/>
              </a:rPr>
              <a:t>scottishGHCU</a:t>
            </a:r>
            <a:endParaRPr lang="en-US" sz="1600" dirty="0">
              <a:solidFill>
                <a:schemeClr val="bg1"/>
              </a:solidFill>
              <a:latin typeface="Source Sans Pro" panose="020B0503030403020204" pitchFamily="34" charset="0"/>
              <a:ea typeface="Source Sans Pro" panose="020B0503030403020204" pitchFamily="34" charset="0"/>
              <a:cs typeface="Heebo" pitchFamily="2" charset="-79"/>
            </a:endParaRPr>
          </a:p>
        </p:txBody>
      </p:sp>
      <p:cxnSp>
        <p:nvCxnSpPr>
          <p:cNvPr id="24" name="Straight Connector 23">
            <a:extLst>
              <a:ext uri="{FF2B5EF4-FFF2-40B4-BE49-F238E27FC236}">
                <a16:creationId xmlns="" xmlns:a16="http://schemas.microsoft.com/office/drawing/2014/main" id="{5D2CDB7A-37D9-284D-934C-33D463CB388D}"/>
              </a:ext>
            </a:extLst>
          </p:cNvPr>
          <p:cNvCxnSpPr>
            <a:cxnSpLocks/>
          </p:cNvCxnSpPr>
          <p:nvPr/>
        </p:nvCxnSpPr>
        <p:spPr>
          <a:xfrm>
            <a:off x="2570789" y="2715632"/>
            <a:ext cx="696593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Picture 24" descr="Logo&#10;&#10;Description automatically generated">
            <a:extLst>
              <a:ext uri="{FF2B5EF4-FFF2-40B4-BE49-F238E27FC236}">
                <a16:creationId xmlns="" xmlns:a16="http://schemas.microsoft.com/office/drawing/2014/main" id="{F877DB57-63D3-854B-BA1E-BFC942D26501}"/>
              </a:ext>
            </a:extLst>
          </p:cNvPr>
          <p:cNvPicPr>
            <a:picLocks noChangeAspect="1"/>
          </p:cNvPicPr>
          <p:nvPr/>
        </p:nvPicPr>
        <p:blipFill>
          <a:blip r:embed="rId5"/>
          <a:stretch>
            <a:fillRect/>
          </a:stretch>
        </p:blipFill>
        <p:spPr>
          <a:xfrm>
            <a:off x="7471844" y="6155296"/>
            <a:ext cx="1079496" cy="683421"/>
          </a:xfrm>
          <a:prstGeom prst="rect">
            <a:avLst/>
          </a:prstGeom>
        </p:spPr>
      </p:pic>
      <p:pic>
        <p:nvPicPr>
          <p:cNvPr id="26" name="Picture 25" descr="Logo&#10;&#10;Description automatically generated with low confidence">
            <a:extLst>
              <a:ext uri="{FF2B5EF4-FFF2-40B4-BE49-F238E27FC236}">
                <a16:creationId xmlns="" xmlns:a16="http://schemas.microsoft.com/office/drawing/2014/main" id="{C6446F64-2AD3-F944-A547-ADB49160E5A2}"/>
              </a:ext>
            </a:extLst>
          </p:cNvPr>
          <p:cNvPicPr>
            <a:picLocks noChangeAspect="1"/>
          </p:cNvPicPr>
          <p:nvPr/>
        </p:nvPicPr>
        <p:blipFill>
          <a:blip r:embed="rId6"/>
          <a:stretch>
            <a:fillRect/>
          </a:stretch>
        </p:blipFill>
        <p:spPr>
          <a:xfrm>
            <a:off x="9541975" y="6120700"/>
            <a:ext cx="1828800" cy="635000"/>
          </a:xfrm>
          <a:prstGeom prst="rect">
            <a:avLst/>
          </a:prstGeom>
        </p:spPr>
      </p:pic>
      <p:pic>
        <p:nvPicPr>
          <p:cNvPr id="27" name="Picture 26" descr="Logo&#10;&#10;Description automatically generated">
            <a:extLst>
              <a:ext uri="{FF2B5EF4-FFF2-40B4-BE49-F238E27FC236}">
                <a16:creationId xmlns="" xmlns:a16="http://schemas.microsoft.com/office/drawing/2014/main" id="{B73D469E-8A3C-4245-BD85-933BED0DD1C0}"/>
              </a:ext>
            </a:extLst>
          </p:cNvPr>
          <p:cNvPicPr>
            <a:picLocks noChangeAspect="1"/>
          </p:cNvPicPr>
          <p:nvPr/>
        </p:nvPicPr>
        <p:blipFill>
          <a:blip r:embed="rId7"/>
          <a:stretch>
            <a:fillRect/>
          </a:stretch>
        </p:blipFill>
        <p:spPr>
          <a:xfrm>
            <a:off x="5603071" y="6217176"/>
            <a:ext cx="878138" cy="559127"/>
          </a:xfrm>
          <a:prstGeom prst="rect">
            <a:avLst/>
          </a:prstGeom>
        </p:spPr>
      </p:pic>
      <p:pic>
        <p:nvPicPr>
          <p:cNvPr id="28" name="Picture 27" descr="Logo, company name&#10;&#10;Description automatically generated">
            <a:extLst>
              <a:ext uri="{FF2B5EF4-FFF2-40B4-BE49-F238E27FC236}">
                <a16:creationId xmlns="" xmlns:a16="http://schemas.microsoft.com/office/drawing/2014/main" id="{5C967923-C4C1-5547-9EAD-040BEF75EEDE}"/>
              </a:ext>
            </a:extLst>
          </p:cNvPr>
          <p:cNvPicPr>
            <a:picLocks noChangeAspect="1"/>
          </p:cNvPicPr>
          <p:nvPr/>
        </p:nvPicPr>
        <p:blipFill>
          <a:blip r:embed="rId8"/>
          <a:stretch>
            <a:fillRect/>
          </a:stretch>
        </p:blipFill>
        <p:spPr>
          <a:xfrm>
            <a:off x="2969755" y="6236806"/>
            <a:ext cx="1561999" cy="554520"/>
          </a:xfrm>
          <a:prstGeom prst="rect">
            <a:avLst/>
          </a:prstGeom>
        </p:spPr>
      </p:pic>
      <p:pic>
        <p:nvPicPr>
          <p:cNvPr id="29" name="Picture 28" descr="Graphical user interface, application&#10;&#10;Description automatically generated">
            <a:extLst>
              <a:ext uri="{FF2B5EF4-FFF2-40B4-BE49-F238E27FC236}">
                <a16:creationId xmlns="" xmlns:a16="http://schemas.microsoft.com/office/drawing/2014/main" id="{080D7ABC-54D2-D441-8936-FA784E475D4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2886" y="6244070"/>
            <a:ext cx="1865686" cy="511630"/>
          </a:xfrm>
          <a:prstGeom prst="rect">
            <a:avLst/>
          </a:prstGeom>
        </p:spPr>
      </p:pic>
      <p:sp>
        <p:nvSpPr>
          <p:cNvPr id="30" name="Rectangle 29">
            <a:extLst>
              <a:ext uri="{FF2B5EF4-FFF2-40B4-BE49-F238E27FC236}">
                <a16:creationId xmlns="" xmlns:a16="http://schemas.microsoft.com/office/drawing/2014/main" id="{40487591-64B0-D540-8B77-09E4A1A51222}"/>
              </a:ext>
            </a:extLst>
          </p:cNvPr>
          <p:cNvSpPr/>
          <p:nvPr/>
        </p:nvSpPr>
        <p:spPr>
          <a:xfrm>
            <a:off x="5579170" y="4980784"/>
            <a:ext cx="1019340" cy="389052"/>
          </a:xfrm>
          <a:prstGeom prst="rect">
            <a:avLst/>
          </a:prstGeom>
          <a:solidFill>
            <a:srgbClr val="92D050"/>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3C49E856-7305-7948-B6B0-BB299B2F268F}"/>
              </a:ext>
            </a:extLst>
          </p:cNvPr>
          <p:cNvSpPr/>
          <p:nvPr/>
        </p:nvSpPr>
        <p:spPr>
          <a:xfrm>
            <a:off x="5609249" y="5008543"/>
            <a:ext cx="958367" cy="333004"/>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D6FF7865-E93D-D041-9239-F2571034ABAB}"/>
              </a:ext>
            </a:extLst>
          </p:cNvPr>
          <p:cNvSpPr/>
          <p:nvPr/>
        </p:nvSpPr>
        <p:spPr>
          <a:xfrm>
            <a:off x="3081040" y="4473012"/>
            <a:ext cx="6096000" cy="461665"/>
          </a:xfrm>
          <a:prstGeom prst="rect">
            <a:avLst/>
          </a:prstGeom>
        </p:spPr>
        <p:txBody>
          <a:bodyPr>
            <a:spAutoFit/>
          </a:bodyPr>
          <a:lstStyle/>
          <a:p>
            <a:pPr algn="ctr"/>
            <a:r>
              <a:rPr lang="en-GB" sz="1200" dirty="0">
                <a:solidFill>
                  <a:schemeClr val="bg1"/>
                </a:solidFill>
                <a:latin typeface="Source Sans Pro" panose="020B0503030403020204" pitchFamily="34" charset="0"/>
                <a:ea typeface="Source Sans Pro" panose="020B0503030403020204" pitchFamily="34" charset="0"/>
              </a:rPr>
              <a:t>The contents of this document are the sole responsibility of the 15 project partners and can in no way be taken to reflect the views of the European Union.</a:t>
            </a:r>
            <a:endParaRPr lang="en-US" sz="1200" dirty="0">
              <a:solidFill>
                <a:schemeClr val="bg1"/>
              </a:solidFill>
              <a:latin typeface="Source Sans Pro" panose="020B0503030403020204" pitchFamily="34" charset="0"/>
              <a:ea typeface="Source Sans Pro" panose="020B0503030403020204" pitchFamily="34" charset="0"/>
            </a:endParaRPr>
          </a:p>
        </p:txBody>
      </p:sp>
      <p:pic>
        <p:nvPicPr>
          <p:cNvPr id="33" name="Picture 32" descr="Graphical user interface, application&#10;&#10;Description automatically generated">
            <a:extLst>
              <a:ext uri="{FF2B5EF4-FFF2-40B4-BE49-F238E27FC236}">
                <a16:creationId xmlns="" xmlns:a16="http://schemas.microsoft.com/office/drawing/2014/main" id="{4519D6C8-8719-AA4E-9B61-5EA59B44BB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28944" y="5067814"/>
            <a:ext cx="762551" cy="209116"/>
          </a:xfrm>
          <a:prstGeom prst="rect">
            <a:avLst/>
          </a:prstGeom>
        </p:spPr>
      </p:pic>
    </p:spTree>
    <p:extLst>
      <p:ext uri="{BB962C8B-B14F-4D97-AF65-F5344CB8AC3E}">
        <p14:creationId xmlns:p14="http://schemas.microsoft.com/office/powerpoint/2010/main" val="3684003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A4775"/>
        </a:solidFill>
        <a:effectLst/>
      </p:bgPr>
    </p:bg>
    <p:spTree>
      <p:nvGrpSpPr>
        <p:cNvPr id="1" name=""/>
        <p:cNvGrpSpPr/>
        <p:nvPr/>
      </p:nvGrpSpPr>
      <p:grpSpPr>
        <a:xfrm>
          <a:off x="0" y="0"/>
          <a:ext cx="0" cy="0"/>
          <a:chOff x="0" y="0"/>
          <a:chExt cx="0" cy="0"/>
        </a:xfrm>
      </p:grpSpPr>
      <p:sp>
        <p:nvSpPr>
          <p:cNvPr id="2" name="AutoShape 2">
            <a:extLst>
              <a:ext uri="{FF2B5EF4-FFF2-40B4-BE49-F238E27FC236}">
                <a16:creationId xmlns="" xmlns:a16="http://schemas.microsoft.com/office/drawing/2014/main" id="{CD3A4070-533F-4A45-A695-B096F2CF56CE}"/>
              </a:ext>
            </a:extLst>
          </p:cNvPr>
          <p:cNvSpPr/>
          <p:nvPr/>
        </p:nvSpPr>
        <p:spPr>
          <a:xfrm>
            <a:off x="-657052" y="542925"/>
            <a:ext cx="13934729" cy="5772150"/>
          </a:xfrm>
          <a:prstGeom prst="rect">
            <a:avLst/>
          </a:prstGeom>
          <a:solidFill>
            <a:schemeClr val="bg1"/>
          </a:solidFill>
        </p:spPr>
        <p:txBody>
          <a:bodyPr/>
          <a:lstStyle/>
          <a:p>
            <a:endParaRPr lang="en-US" dirty="0"/>
          </a:p>
        </p:txBody>
      </p:sp>
      <p:sp>
        <p:nvSpPr>
          <p:cNvPr id="7" name="Rectangle 6">
            <a:extLst>
              <a:ext uri="{FF2B5EF4-FFF2-40B4-BE49-F238E27FC236}">
                <a16:creationId xmlns="" xmlns:a16="http://schemas.microsoft.com/office/drawing/2014/main" id="{D2CBC1BC-0BDC-B246-856C-5CE34792095B}"/>
              </a:ext>
            </a:extLst>
          </p:cNvPr>
          <p:cNvSpPr/>
          <p:nvPr/>
        </p:nvSpPr>
        <p:spPr>
          <a:xfrm>
            <a:off x="3061980" y="4352603"/>
            <a:ext cx="6268063" cy="707886"/>
          </a:xfrm>
          <a:prstGeom prst="rect">
            <a:avLst/>
          </a:prstGeom>
        </p:spPr>
        <p:txBody>
          <a:bodyPr wrap="none">
            <a:spAutoFit/>
          </a:bodyPr>
          <a:lstStyle/>
          <a:p>
            <a:r>
              <a:rPr lang="en-US" sz="4000" b="1" dirty="0">
                <a:solidFill>
                  <a:srgbClr val="1A4775"/>
                </a:solidFill>
                <a:latin typeface="Source Sans Pro Black" panose="020B0503030403020204" pitchFamily="34" charset="0"/>
                <a:ea typeface="Source Sans Pro Black" panose="020B0503030403020204" pitchFamily="34" charset="0"/>
                <a:cs typeface="Heebo" pitchFamily="2" charset="-79"/>
              </a:rPr>
              <a:t>Global Citizenship and me </a:t>
            </a:r>
          </a:p>
        </p:txBody>
      </p:sp>
      <p:sp>
        <p:nvSpPr>
          <p:cNvPr id="8" name="Rectangle 7">
            <a:extLst>
              <a:ext uri="{FF2B5EF4-FFF2-40B4-BE49-F238E27FC236}">
                <a16:creationId xmlns="" xmlns:a16="http://schemas.microsoft.com/office/drawing/2014/main" id="{F2B2AD83-9B66-B84F-9192-004A14E7BCC5}"/>
              </a:ext>
            </a:extLst>
          </p:cNvPr>
          <p:cNvSpPr/>
          <p:nvPr/>
        </p:nvSpPr>
        <p:spPr>
          <a:xfrm>
            <a:off x="2916106" y="5106059"/>
            <a:ext cx="6559809" cy="523220"/>
          </a:xfrm>
          <a:prstGeom prst="rect">
            <a:avLst/>
          </a:prstGeom>
        </p:spPr>
        <p:txBody>
          <a:bodyPr wrap="none">
            <a:spAutoFit/>
          </a:bodyPr>
          <a:lstStyle/>
          <a:p>
            <a:r>
              <a:rPr lang="en-US" sz="2800" dirty="0">
                <a:solidFill>
                  <a:srgbClr val="1A4775"/>
                </a:solidFill>
                <a:latin typeface="Source Sans Pro" panose="020B0503030403020204" pitchFamily="34" charset="0"/>
                <a:ea typeface="Source Sans Pro" panose="020B0503030403020204" pitchFamily="34" charset="0"/>
                <a:cs typeface="Heebo" pitchFamily="2" charset="-79"/>
              </a:rPr>
              <a:t>What does Global Citizenship mean to me?</a:t>
            </a:r>
          </a:p>
        </p:txBody>
      </p:sp>
      <p:pic>
        <p:nvPicPr>
          <p:cNvPr id="10" name="Picture 9" descr="Diagram, schematic&#10;&#10;Description automatically generated">
            <a:extLst>
              <a:ext uri="{FF2B5EF4-FFF2-40B4-BE49-F238E27FC236}">
                <a16:creationId xmlns="" xmlns:a16="http://schemas.microsoft.com/office/drawing/2014/main" id="{E5D3E959-BA04-654F-A021-B34330CEB4DF}"/>
              </a:ext>
            </a:extLst>
          </p:cNvPr>
          <p:cNvPicPr>
            <a:picLocks noChangeAspect="1"/>
          </p:cNvPicPr>
          <p:nvPr/>
        </p:nvPicPr>
        <p:blipFill>
          <a:blip r:embed="rId3"/>
          <a:stretch>
            <a:fillRect/>
          </a:stretch>
        </p:blipFill>
        <p:spPr>
          <a:xfrm>
            <a:off x="4191000" y="642941"/>
            <a:ext cx="3810000" cy="3810000"/>
          </a:xfrm>
          <a:prstGeom prst="rect">
            <a:avLst/>
          </a:prstGeom>
        </p:spPr>
      </p:pic>
    </p:spTree>
    <p:extLst>
      <p:ext uri="{BB962C8B-B14F-4D97-AF65-F5344CB8AC3E}">
        <p14:creationId xmlns:p14="http://schemas.microsoft.com/office/powerpoint/2010/main" val="1305804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 xmlns:a16="http://schemas.microsoft.com/office/drawing/2014/main" id="{D3D4A4DD-7AF1-944D-BEB1-C96C0CBDAA94}"/>
              </a:ext>
            </a:extLst>
          </p:cNvPr>
          <p:cNvSpPr/>
          <p:nvPr/>
        </p:nvSpPr>
        <p:spPr>
          <a:xfrm>
            <a:off x="1028700" y="-152740"/>
            <a:ext cx="6543675" cy="5996328"/>
          </a:xfrm>
          <a:prstGeom prst="rect">
            <a:avLst/>
          </a:prstGeom>
          <a:solidFill>
            <a:srgbClr val="1A4775"/>
          </a:solidFill>
        </p:spPr>
      </p:sp>
      <p:sp>
        <p:nvSpPr>
          <p:cNvPr id="5" name="Rectangle 4">
            <a:extLst>
              <a:ext uri="{FF2B5EF4-FFF2-40B4-BE49-F238E27FC236}">
                <a16:creationId xmlns="" xmlns:a16="http://schemas.microsoft.com/office/drawing/2014/main" id="{7E050D20-6A78-9748-890B-04AFAD2B042D}"/>
              </a:ext>
            </a:extLst>
          </p:cNvPr>
          <p:cNvSpPr/>
          <p:nvPr/>
        </p:nvSpPr>
        <p:spPr>
          <a:xfrm>
            <a:off x="1252537" y="666750"/>
            <a:ext cx="4541628" cy="523220"/>
          </a:xfrm>
          <a:prstGeom prst="rect">
            <a:avLst/>
          </a:prstGeom>
        </p:spPr>
        <p:txBody>
          <a:bodyPr wrap="none">
            <a:spAutoFit/>
          </a:bodyPr>
          <a:lstStyle/>
          <a:p>
            <a:r>
              <a:rPr lang="en-US" sz="2800" b="1" dirty="0">
                <a:solidFill>
                  <a:schemeClr val="bg1"/>
                </a:solidFill>
                <a:latin typeface="Source Sans Pro Black" panose="020B0503030403020204" pitchFamily="34" charset="0"/>
                <a:ea typeface="Source Sans Pro Black" panose="020B0503030403020204" pitchFamily="34" charset="0"/>
                <a:cs typeface="Heebo" pitchFamily="2" charset="-79"/>
              </a:rPr>
              <a:t>What is Global Citizenship?</a:t>
            </a:r>
          </a:p>
        </p:txBody>
      </p:sp>
      <p:sp>
        <p:nvSpPr>
          <p:cNvPr id="6" name="Rectangle 5">
            <a:extLst>
              <a:ext uri="{FF2B5EF4-FFF2-40B4-BE49-F238E27FC236}">
                <a16:creationId xmlns="" xmlns:a16="http://schemas.microsoft.com/office/drawing/2014/main" id="{97327523-C556-9B4D-9874-04DB76B1A4DD}"/>
              </a:ext>
            </a:extLst>
          </p:cNvPr>
          <p:cNvSpPr/>
          <p:nvPr/>
        </p:nvSpPr>
        <p:spPr>
          <a:xfrm>
            <a:off x="1252537" y="1382286"/>
            <a:ext cx="6096000" cy="4093428"/>
          </a:xfrm>
          <a:prstGeom prst="rect">
            <a:avLst/>
          </a:prstGeom>
        </p:spPr>
        <p:txBody>
          <a:bodyPr>
            <a:spAutoFit/>
          </a:bodyPr>
          <a:lstStyle/>
          <a:p>
            <a:r>
              <a:rPr lang="en-GB" sz="2000" dirty="0">
                <a:solidFill>
                  <a:schemeClr val="bg1"/>
                </a:solidFill>
                <a:latin typeface="Source Sans Pro" panose="020B0503030403020204" pitchFamily="34" charset="0"/>
                <a:ea typeface="Source Sans Pro" panose="020B0503030403020204" pitchFamily="34" charset="0"/>
              </a:rPr>
              <a:t>Global citizenship is a way of living that recognises our world as an increasingly complex web of connections and interdependencies. </a:t>
            </a:r>
          </a:p>
          <a:p>
            <a:endParaRPr lang="en-GB" sz="2000" dirty="0">
              <a:solidFill>
                <a:schemeClr val="bg1"/>
              </a:solidFill>
              <a:latin typeface="Source Sans Pro" panose="020B0503030403020204" pitchFamily="34" charset="0"/>
              <a:ea typeface="Source Sans Pro" panose="020B0503030403020204" pitchFamily="34" charset="0"/>
            </a:endParaRPr>
          </a:p>
          <a:p>
            <a:r>
              <a:rPr lang="en-GB" sz="2000" dirty="0">
                <a:solidFill>
                  <a:schemeClr val="bg1"/>
                </a:solidFill>
                <a:latin typeface="Source Sans Pro" panose="020B0503030403020204" pitchFamily="34" charset="0"/>
                <a:ea typeface="Source Sans Pro" panose="020B0503030403020204" pitchFamily="34" charset="0"/>
              </a:rPr>
              <a:t>One in which our choices and actions may have repercussions for people and the communities both locally, nationally and internationally. </a:t>
            </a:r>
          </a:p>
          <a:p>
            <a:endParaRPr lang="en-GB" sz="2000" dirty="0">
              <a:solidFill>
                <a:schemeClr val="bg1"/>
              </a:solidFill>
              <a:latin typeface="Source Sans Pro" panose="020B0503030403020204" pitchFamily="34" charset="0"/>
              <a:ea typeface="Source Sans Pro" panose="020B0503030403020204" pitchFamily="34" charset="0"/>
            </a:endParaRPr>
          </a:p>
          <a:p>
            <a:r>
              <a:rPr lang="en-GB" sz="2000" dirty="0">
                <a:solidFill>
                  <a:schemeClr val="bg1"/>
                </a:solidFill>
                <a:latin typeface="Source Sans Pro" panose="020B0503030403020204" pitchFamily="34" charset="0"/>
                <a:ea typeface="Source Sans Pro" panose="020B0503030403020204" pitchFamily="34" charset="0"/>
              </a:rPr>
              <a:t>This approach nurtures personal respect and respect for others where ever they live. It encourages individuals to think deeply and critically about what is equitable and just, and what will minimise harm to our planet. </a:t>
            </a:r>
          </a:p>
        </p:txBody>
      </p:sp>
      <p:pic>
        <p:nvPicPr>
          <p:cNvPr id="12" name="Picture 11" descr="A picture containing text&#10;&#10;Description automatically generated">
            <a:extLst>
              <a:ext uri="{FF2B5EF4-FFF2-40B4-BE49-F238E27FC236}">
                <a16:creationId xmlns="" xmlns:a16="http://schemas.microsoft.com/office/drawing/2014/main" id="{608087A9-5B60-FA43-A633-CA6C5D61EE70}"/>
              </a:ext>
            </a:extLst>
          </p:cNvPr>
          <p:cNvPicPr>
            <a:picLocks noChangeAspect="1"/>
          </p:cNvPicPr>
          <p:nvPr/>
        </p:nvPicPr>
        <p:blipFill>
          <a:blip r:embed="rId3"/>
          <a:stretch>
            <a:fillRect/>
          </a:stretch>
        </p:blipFill>
        <p:spPr>
          <a:xfrm>
            <a:off x="6586537" y="2864685"/>
            <a:ext cx="7319963" cy="4117479"/>
          </a:xfrm>
          <a:prstGeom prst="rect">
            <a:avLst/>
          </a:prstGeom>
        </p:spPr>
      </p:pic>
    </p:spTree>
    <p:extLst>
      <p:ext uri="{BB962C8B-B14F-4D97-AF65-F5344CB8AC3E}">
        <p14:creationId xmlns:p14="http://schemas.microsoft.com/office/powerpoint/2010/main" val="3651896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 xmlns:a16="http://schemas.microsoft.com/office/drawing/2014/main" id="{A5E1A6CB-BD76-3547-A35D-F0D6DAFFCA29}"/>
              </a:ext>
            </a:extLst>
          </p:cNvPr>
          <p:cNvPicPr>
            <a:picLocks noChangeAspect="1"/>
          </p:cNvPicPr>
          <p:nvPr/>
        </p:nvPicPr>
        <p:blipFill>
          <a:blip r:embed="rId3"/>
          <a:stretch>
            <a:fillRect/>
          </a:stretch>
        </p:blipFill>
        <p:spPr>
          <a:xfrm>
            <a:off x="7572375" y="1900682"/>
            <a:ext cx="5434011" cy="3056631"/>
          </a:xfrm>
          <a:prstGeom prst="rect">
            <a:avLst/>
          </a:prstGeom>
        </p:spPr>
      </p:pic>
      <p:pic>
        <p:nvPicPr>
          <p:cNvPr id="5" name="Picture 4" descr="Shape, arrow&#10;&#10;Description automatically generated">
            <a:extLst>
              <a:ext uri="{FF2B5EF4-FFF2-40B4-BE49-F238E27FC236}">
                <a16:creationId xmlns="" xmlns:a16="http://schemas.microsoft.com/office/drawing/2014/main" id="{4CCE1C0D-4A8D-A54F-A1E0-5AC69C8E6EA8}"/>
              </a:ext>
            </a:extLst>
          </p:cNvPr>
          <p:cNvPicPr>
            <a:picLocks noChangeAspect="1"/>
          </p:cNvPicPr>
          <p:nvPr/>
        </p:nvPicPr>
        <p:blipFill>
          <a:blip r:embed="rId4"/>
          <a:stretch>
            <a:fillRect/>
          </a:stretch>
        </p:blipFill>
        <p:spPr>
          <a:xfrm>
            <a:off x="3691644" y="1964511"/>
            <a:ext cx="5207067" cy="2928975"/>
          </a:xfrm>
          <a:prstGeom prst="rect">
            <a:avLst/>
          </a:prstGeom>
        </p:spPr>
      </p:pic>
      <p:pic>
        <p:nvPicPr>
          <p:cNvPr id="7" name="Picture 6">
            <a:extLst>
              <a:ext uri="{FF2B5EF4-FFF2-40B4-BE49-F238E27FC236}">
                <a16:creationId xmlns="" xmlns:a16="http://schemas.microsoft.com/office/drawing/2014/main" id="{765C79A0-2EC6-0546-884D-5C4663F426AE}"/>
              </a:ext>
            </a:extLst>
          </p:cNvPr>
          <p:cNvPicPr>
            <a:picLocks noChangeAspect="1"/>
          </p:cNvPicPr>
          <p:nvPr/>
        </p:nvPicPr>
        <p:blipFill>
          <a:blip r:embed="rId5"/>
          <a:stretch>
            <a:fillRect/>
          </a:stretch>
        </p:blipFill>
        <p:spPr>
          <a:xfrm>
            <a:off x="-416031" y="1964512"/>
            <a:ext cx="5207067" cy="2928975"/>
          </a:xfrm>
          <a:prstGeom prst="rect">
            <a:avLst/>
          </a:prstGeom>
        </p:spPr>
      </p:pic>
      <p:sp>
        <p:nvSpPr>
          <p:cNvPr id="8" name="Rectangle 7">
            <a:extLst>
              <a:ext uri="{FF2B5EF4-FFF2-40B4-BE49-F238E27FC236}">
                <a16:creationId xmlns="" xmlns:a16="http://schemas.microsoft.com/office/drawing/2014/main" id="{2EF5A720-37D7-0346-9A18-7304AA02D34A}"/>
              </a:ext>
            </a:extLst>
          </p:cNvPr>
          <p:cNvSpPr/>
          <p:nvPr/>
        </p:nvSpPr>
        <p:spPr>
          <a:xfrm>
            <a:off x="1515928" y="4957313"/>
            <a:ext cx="1343147" cy="400110"/>
          </a:xfrm>
          <a:prstGeom prst="rect">
            <a:avLst/>
          </a:prstGeom>
        </p:spPr>
        <p:txBody>
          <a:bodyPr wrap="square">
            <a:spAutoFit/>
          </a:bodyPr>
          <a:lstStyle/>
          <a:p>
            <a:r>
              <a:rPr lang="en-US" sz="2000" b="1" dirty="0">
                <a:solidFill>
                  <a:srgbClr val="1A4775"/>
                </a:solidFill>
                <a:latin typeface="Source Sans Pro Black" panose="020B0503030403020204" pitchFamily="34" charset="0"/>
                <a:ea typeface="Source Sans Pro Black" panose="020B0503030403020204" pitchFamily="34" charset="0"/>
                <a:cs typeface="Heebo" pitchFamily="2" charset="-79"/>
              </a:rPr>
              <a:t>Thoughts</a:t>
            </a:r>
          </a:p>
        </p:txBody>
      </p:sp>
      <p:sp>
        <p:nvSpPr>
          <p:cNvPr id="10" name="Rectangle 9">
            <a:extLst>
              <a:ext uri="{FF2B5EF4-FFF2-40B4-BE49-F238E27FC236}">
                <a16:creationId xmlns="" xmlns:a16="http://schemas.microsoft.com/office/drawing/2014/main" id="{DF72EF9F-E139-D843-99AC-156EB2EF4AD9}"/>
              </a:ext>
            </a:extLst>
          </p:cNvPr>
          <p:cNvSpPr/>
          <p:nvPr/>
        </p:nvSpPr>
        <p:spPr>
          <a:xfrm>
            <a:off x="9835327" y="4957313"/>
            <a:ext cx="1898193" cy="400110"/>
          </a:xfrm>
          <a:prstGeom prst="rect">
            <a:avLst/>
          </a:prstGeom>
        </p:spPr>
        <p:txBody>
          <a:bodyPr wrap="square">
            <a:spAutoFit/>
          </a:bodyPr>
          <a:lstStyle/>
          <a:p>
            <a:r>
              <a:rPr lang="en-US" sz="2000" b="1" dirty="0">
                <a:solidFill>
                  <a:srgbClr val="1A4775"/>
                </a:solidFill>
                <a:latin typeface="Source Sans Pro Black" panose="020B0503030403020204" pitchFamily="34" charset="0"/>
                <a:ea typeface="Source Sans Pro Black" panose="020B0503030403020204" pitchFamily="34" charset="0"/>
                <a:cs typeface="Heebo" pitchFamily="2" charset="-79"/>
              </a:rPr>
              <a:t>Actions</a:t>
            </a:r>
          </a:p>
        </p:txBody>
      </p:sp>
      <p:sp>
        <p:nvSpPr>
          <p:cNvPr id="11" name="Rectangle 10">
            <a:extLst>
              <a:ext uri="{FF2B5EF4-FFF2-40B4-BE49-F238E27FC236}">
                <a16:creationId xmlns="" xmlns:a16="http://schemas.microsoft.com/office/drawing/2014/main" id="{93D360CB-202E-7B42-B193-B307A61422A1}"/>
              </a:ext>
            </a:extLst>
          </p:cNvPr>
          <p:cNvSpPr/>
          <p:nvPr/>
        </p:nvSpPr>
        <p:spPr>
          <a:xfrm>
            <a:off x="5623603" y="4957313"/>
            <a:ext cx="1343147" cy="400110"/>
          </a:xfrm>
          <a:prstGeom prst="rect">
            <a:avLst/>
          </a:prstGeom>
        </p:spPr>
        <p:txBody>
          <a:bodyPr wrap="square">
            <a:spAutoFit/>
          </a:bodyPr>
          <a:lstStyle/>
          <a:p>
            <a:r>
              <a:rPr lang="en-US" sz="2000" b="1" dirty="0">
                <a:solidFill>
                  <a:srgbClr val="1A4775"/>
                </a:solidFill>
                <a:latin typeface="Source Sans Pro Black" panose="020B0503030403020204" pitchFamily="34" charset="0"/>
                <a:ea typeface="Source Sans Pro Black" panose="020B0503030403020204" pitchFamily="34" charset="0"/>
                <a:cs typeface="Heebo" pitchFamily="2" charset="-79"/>
              </a:rPr>
              <a:t>Feelings</a:t>
            </a:r>
          </a:p>
        </p:txBody>
      </p:sp>
      <p:sp>
        <p:nvSpPr>
          <p:cNvPr id="12" name="Rectangle 11">
            <a:extLst>
              <a:ext uri="{FF2B5EF4-FFF2-40B4-BE49-F238E27FC236}">
                <a16:creationId xmlns="" xmlns:a16="http://schemas.microsoft.com/office/drawing/2014/main" id="{B4458573-8178-2D4C-A5B5-D6A870FA80A3}"/>
              </a:ext>
            </a:extLst>
          </p:cNvPr>
          <p:cNvSpPr/>
          <p:nvPr/>
        </p:nvSpPr>
        <p:spPr>
          <a:xfrm>
            <a:off x="797452" y="977357"/>
            <a:ext cx="4123245" cy="523220"/>
          </a:xfrm>
          <a:prstGeom prst="rect">
            <a:avLst/>
          </a:prstGeom>
        </p:spPr>
        <p:txBody>
          <a:bodyPr wrap="none">
            <a:spAutoFit/>
          </a:bodyPr>
          <a:lstStyle/>
          <a:p>
            <a:r>
              <a:rPr lang="en-US" sz="2800" b="1" dirty="0">
                <a:solidFill>
                  <a:srgbClr val="1A4775"/>
                </a:solidFill>
                <a:latin typeface="Source Sans Pro Black" panose="020B0503030403020204" pitchFamily="34" charset="0"/>
                <a:ea typeface="Source Sans Pro Black" panose="020B0503030403020204" pitchFamily="34" charset="0"/>
                <a:cs typeface="Heebo" pitchFamily="2" charset="-79"/>
              </a:rPr>
              <a:t>What is a Global Citizen?</a:t>
            </a:r>
          </a:p>
        </p:txBody>
      </p:sp>
      <p:sp>
        <p:nvSpPr>
          <p:cNvPr id="13" name="Rectangle 12">
            <a:extLst>
              <a:ext uri="{FF2B5EF4-FFF2-40B4-BE49-F238E27FC236}">
                <a16:creationId xmlns="" xmlns:a16="http://schemas.microsoft.com/office/drawing/2014/main" id="{6943DE20-2B3B-9242-954B-E3A6F4B4A2C6}"/>
              </a:ext>
            </a:extLst>
          </p:cNvPr>
          <p:cNvSpPr/>
          <p:nvPr/>
        </p:nvSpPr>
        <p:spPr>
          <a:xfrm>
            <a:off x="0" y="6286500"/>
            <a:ext cx="12192000"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F129C815-5297-B74E-894D-CC50225CF54D}"/>
              </a:ext>
            </a:extLst>
          </p:cNvPr>
          <p:cNvSpPr/>
          <p:nvPr/>
        </p:nvSpPr>
        <p:spPr>
          <a:xfrm>
            <a:off x="-142875" y="-4900"/>
            <a:ext cx="12349162"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7725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a:extLst>
              <a:ext uri="{FF2B5EF4-FFF2-40B4-BE49-F238E27FC236}">
                <a16:creationId xmlns="" xmlns:a16="http://schemas.microsoft.com/office/drawing/2014/main" id="{302AAAC8-7F42-6B4B-9DA3-438FD1D88917}"/>
              </a:ext>
            </a:extLst>
          </p:cNvPr>
          <p:cNvSpPr/>
          <p:nvPr/>
        </p:nvSpPr>
        <p:spPr>
          <a:xfrm>
            <a:off x="966787" y="1500189"/>
            <a:ext cx="10258426" cy="4643438"/>
          </a:xfrm>
          <a:prstGeom prst="rect">
            <a:avLst/>
          </a:prstGeom>
          <a:solidFill>
            <a:schemeClr val="bg1"/>
          </a:solidFill>
          <a:ln>
            <a:solidFill>
              <a:srgbClr val="208CC0"/>
            </a:solidFill>
          </a:ln>
        </p:spPr>
      </p:sp>
      <p:sp>
        <p:nvSpPr>
          <p:cNvPr id="5" name="Rectangle 4">
            <a:extLst>
              <a:ext uri="{FF2B5EF4-FFF2-40B4-BE49-F238E27FC236}">
                <a16:creationId xmlns="" xmlns:a16="http://schemas.microsoft.com/office/drawing/2014/main" id="{1B841566-149D-DD40-A2DC-EC82BD2ACEB2}"/>
              </a:ext>
            </a:extLst>
          </p:cNvPr>
          <p:cNvSpPr/>
          <p:nvPr/>
        </p:nvSpPr>
        <p:spPr>
          <a:xfrm>
            <a:off x="1147751" y="1817129"/>
            <a:ext cx="942887" cy="461665"/>
          </a:xfrm>
          <a:prstGeom prst="rect">
            <a:avLst/>
          </a:prstGeom>
        </p:spPr>
        <p:txBody>
          <a:bodyPr wrap="none">
            <a:spAutoFit/>
          </a:bodyPr>
          <a:lstStyle/>
          <a:p>
            <a:r>
              <a:rPr lang="en-US" sz="2400" b="1" dirty="0">
                <a:solidFill>
                  <a:srgbClr val="208CC0"/>
                </a:solidFill>
                <a:latin typeface="Source Sans Pro Black" panose="020B0503030403020204" pitchFamily="34" charset="0"/>
                <a:ea typeface="Source Sans Pro Black" panose="020B0503030403020204" pitchFamily="34" charset="0"/>
                <a:cs typeface="Heebo" pitchFamily="2" charset="-79"/>
              </a:rPr>
              <a:t>Skills</a:t>
            </a:r>
          </a:p>
        </p:txBody>
      </p:sp>
      <p:sp>
        <p:nvSpPr>
          <p:cNvPr id="6" name="Rectangle 5">
            <a:extLst>
              <a:ext uri="{FF2B5EF4-FFF2-40B4-BE49-F238E27FC236}">
                <a16:creationId xmlns="" xmlns:a16="http://schemas.microsoft.com/office/drawing/2014/main" id="{28352A5A-D63B-924D-BB0E-02BA063797B8}"/>
              </a:ext>
            </a:extLst>
          </p:cNvPr>
          <p:cNvSpPr/>
          <p:nvPr/>
        </p:nvSpPr>
        <p:spPr>
          <a:xfrm>
            <a:off x="5967406" y="1852010"/>
            <a:ext cx="3026791" cy="461665"/>
          </a:xfrm>
          <a:prstGeom prst="rect">
            <a:avLst/>
          </a:prstGeom>
        </p:spPr>
        <p:txBody>
          <a:bodyPr wrap="none">
            <a:spAutoFit/>
          </a:bodyPr>
          <a:lstStyle/>
          <a:p>
            <a:r>
              <a:rPr lang="en-US" sz="2400" b="1" dirty="0">
                <a:solidFill>
                  <a:srgbClr val="208CC0"/>
                </a:solidFill>
                <a:latin typeface="Source Sans Pro Black" panose="020B0503030403020204" pitchFamily="34" charset="0"/>
                <a:ea typeface="Source Sans Pro Black" panose="020B0503030403020204" pitchFamily="34" charset="0"/>
                <a:cs typeface="Heebo" pitchFamily="2" charset="-79"/>
              </a:rPr>
              <a:t>Attitudes and values</a:t>
            </a:r>
          </a:p>
        </p:txBody>
      </p:sp>
      <p:sp>
        <p:nvSpPr>
          <p:cNvPr id="7" name="Rectangle 6">
            <a:extLst>
              <a:ext uri="{FF2B5EF4-FFF2-40B4-BE49-F238E27FC236}">
                <a16:creationId xmlns="" xmlns:a16="http://schemas.microsoft.com/office/drawing/2014/main" id="{E0529DD1-83E7-5B44-AA01-808FE376370A}"/>
              </a:ext>
            </a:extLst>
          </p:cNvPr>
          <p:cNvSpPr/>
          <p:nvPr/>
        </p:nvSpPr>
        <p:spPr>
          <a:xfrm>
            <a:off x="1147751" y="2224504"/>
            <a:ext cx="4710124" cy="3203313"/>
          </a:xfrm>
          <a:prstGeom prst="rect">
            <a:avLst/>
          </a:prstGeom>
        </p:spPr>
        <p:txBody>
          <a:bodyPr wrap="square">
            <a:spAutoFit/>
          </a:bodyPr>
          <a:lstStyle/>
          <a:p>
            <a:pPr>
              <a:defRPr/>
            </a:pPr>
            <a:endParaRPr lang="en-GB" altLang="en-US" sz="1600" dirty="0">
              <a:latin typeface="Source Sans Pro" panose="020B0503030403020204" pitchFamily="34" charset="0"/>
              <a:ea typeface="Source Sans Pro" panose="020B0503030403020204" pitchFamily="34" charset="0"/>
              <a:cs typeface="Heebo" pitchFamily="2" charset="-79"/>
            </a:endParaRPr>
          </a:p>
          <a:p>
            <a:pPr>
              <a:lnSpc>
                <a:spcPct val="150000"/>
              </a:lnSpc>
              <a:defRPr/>
            </a:pPr>
            <a:r>
              <a:rPr lang="en-GB" altLang="en-US" dirty="0">
                <a:latin typeface="Source Sans Pro" panose="020B0503030403020204" pitchFamily="34" charset="0"/>
                <a:ea typeface="Source Sans Pro" panose="020B0503030403020204" pitchFamily="34" charset="0"/>
                <a:cs typeface="Heebo" pitchFamily="2" charset="-79"/>
              </a:rPr>
              <a:t>Critical and creative thinking</a:t>
            </a:r>
          </a:p>
          <a:p>
            <a:pPr>
              <a:lnSpc>
                <a:spcPct val="150000"/>
              </a:lnSpc>
              <a:defRPr/>
            </a:pPr>
            <a:r>
              <a:rPr lang="en-GB" altLang="en-US" dirty="0">
                <a:latin typeface="Source Sans Pro" panose="020B0503030403020204" pitchFamily="34" charset="0"/>
                <a:ea typeface="Source Sans Pro" panose="020B0503030403020204" pitchFamily="34" charset="0"/>
                <a:cs typeface="Heebo" pitchFamily="2" charset="-79"/>
              </a:rPr>
              <a:t>Empathy</a:t>
            </a:r>
          </a:p>
          <a:p>
            <a:pPr>
              <a:lnSpc>
                <a:spcPct val="150000"/>
              </a:lnSpc>
              <a:defRPr/>
            </a:pPr>
            <a:r>
              <a:rPr lang="en-GB" altLang="en-US" dirty="0">
                <a:latin typeface="Source Sans Pro" panose="020B0503030403020204" pitchFamily="34" charset="0"/>
                <a:ea typeface="Source Sans Pro" panose="020B0503030403020204" pitchFamily="34" charset="0"/>
                <a:cs typeface="Heebo" pitchFamily="2" charset="-79"/>
              </a:rPr>
              <a:t>Self awareness and reflection</a:t>
            </a:r>
          </a:p>
          <a:p>
            <a:pPr>
              <a:lnSpc>
                <a:spcPct val="150000"/>
              </a:lnSpc>
              <a:defRPr/>
            </a:pPr>
            <a:r>
              <a:rPr lang="en-GB" altLang="en-US" dirty="0">
                <a:latin typeface="Source Sans Pro" panose="020B0503030403020204" pitchFamily="34" charset="0"/>
                <a:ea typeface="Source Sans Pro" panose="020B0503030403020204" pitchFamily="34" charset="0"/>
                <a:cs typeface="Heebo" pitchFamily="2" charset="-79"/>
              </a:rPr>
              <a:t>Communication</a:t>
            </a:r>
          </a:p>
          <a:p>
            <a:pPr>
              <a:lnSpc>
                <a:spcPct val="150000"/>
              </a:lnSpc>
              <a:defRPr/>
            </a:pPr>
            <a:r>
              <a:rPr lang="en-GB" altLang="en-US" dirty="0">
                <a:latin typeface="Source Sans Pro" panose="020B0503030403020204" pitchFamily="34" charset="0"/>
                <a:ea typeface="Source Sans Pro" panose="020B0503030403020204" pitchFamily="34" charset="0"/>
                <a:cs typeface="Heebo" pitchFamily="2" charset="-79"/>
              </a:rPr>
              <a:t>Co-operation and conflict resolution</a:t>
            </a:r>
          </a:p>
          <a:p>
            <a:pPr>
              <a:lnSpc>
                <a:spcPct val="150000"/>
              </a:lnSpc>
              <a:defRPr/>
            </a:pPr>
            <a:r>
              <a:rPr lang="en-GB" altLang="en-US" dirty="0">
                <a:latin typeface="Source Sans Pro" panose="020B0503030403020204" pitchFamily="34" charset="0"/>
                <a:ea typeface="Source Sans Pro" panose="020B0503030403020204" pitchFamily="34" charset="0"/>
                <a:cs typeface="Heebo" pitchFamily="2" charset="-79"/>
              </a:rPr>
              <a:t>Ability to manage complexity and uncertainty</a:t>
            </a:r>
          </a:p>
          <a:p>
            <a:pPr>
              <a:lnSpc>
                <a:spcPct val="150000"/>
              </a:lnSpc>
              <a:defRPr/>
            </a:pPr>
            <a:r>
              <a:rPr lang="en-GB" altLang="en-US" dirty="0">
                <a:latin typeface="Source Sans Pro" panose="020B0503030403020204" pitchFamily="34" charset="0"/>
                <a:ea typeface="Source Sans Pro" panose="020B0503030403020204" pitchFamily="34" charset="0"/>
                <a:cs typeface="Heebo" pitchFamily="2" charset="-79"/>
              </a:rPr>
              <a:t>Informed and reflective action</a:t>
            </a:r>
            <a:endParaRPr lang="en-US" dirty="0">
              <a:latin typeface="Source Sans Pro" panose="020B0503030403020204" pitchFamily="34" charset="0"/>
              <a:ea typeface="Source Sans Pro" panose="020B0503030403020204" pitchFamily="34" charset="0"/>
              <a:cs typeface="Heebo" pitchFamily="2" charset="-79"/>
            </a:endParaRPr>
          </a:p>
        </p:txBody>
      </p:sp>
      <p:sp>
        <p:nvSpPr>
          <p:cNvPr id="8" name="Rectangle 7">
            <a:extLst>
              <a:ext uri="{FF2B5EF4-FFF2-40B4-BE49-F238E27FC236}">
                <a16:creationId xmlns="" xmlns:a16="http://schemas.microsoft.com/office/drawing/2014/main" id="{659D0C22-240A-E043-8B1D-E17CF2D70323}"/>
              </a:ext>
            </a:extLst>
          </p:cNvPr>
          <p:cNvSpPr/>
          <p:nvPr/>
        </p:nvSpPr>
        <p:spPr>
          <a:xfrm>
            <a:off x="5967406" y="2493218"/>
            <a:ext cx="4710124" cy="3381695"/>
          </a:xfrm>
          <a:prstGeom prst="rect">
            <a:avLst/>
          </a:prstGeom>
        </p:spPr>
        <p:txBody>
          <a:bodyPr wrap="square">
            <a:spAutoFit/>
          </a:bodyPr>
          <a:lstStyle/>
          <a:p>
            <a:pPr>
              <a:lnSpc>
                <a:spcPct val="150000"/>
              </a:lnSpc>
              <a:defRPr/>
            </a:pPr>
            <a:r>
              <a:rPr lang="en-GB" altLang="en-US" dirty="0">
                <a:latin typeface="Source Sans Pro" panose="020B0503030403020204" pitchFamily="34" charset="0"/>
                <a:ea typeface="Source Sans Pro" panose="020B0503030403020204" pitchFamily="34" charset="0"/>
                <a:cs typeface="Heebo" pitchFamily="2" charset="-79"/>
              </a:rPr>
              <a:t>Sense of identity and self-esteem</a:t>
            </a:r>
          </a:p>
          <a:p>
            <a:pPr>
              <a:lnSpc>
                <a:spcPct val="150000"/>
              </a:lnSpc>
              <a:defRPr/>
            </a:pPr>
            <a:r>
              <a:rPr lang="en-GB" altLang="en-US" dirty="0">
                <a:latin typeface="Source Sans Pro" panose="020B0503030403020204" pitchFamily="34" charset="0"/>
                <a:ea typeface="Source Sans Pro" panose="020B0503030403020204" pitchFamily="34" charset="0"/>
                <a:cs typeface="Heebo" pitchFamily="2" charset="-79"/>
              </a:rPr>
              <a:t>Commitment to social justice and equity</a:t>
            </a:r>
          </a:p>
          <a:p>
            <a:pPr>
              <a:lnSpc>
                <a:spcPct val="150000"/>
              </a:lnSpc>
              <a:defRPr/>
            </a:pPr>
            <a:r>
              <a:rPr lang="en-GB" altLang="en-US" dirty="0">
                <a:latin typeface="Source Sans Pro" panose="020B0503030403020204" pitchFamily="34" charset="0"/>
                <a:ea typeface="Source Sans Pro" panose="020B0503030403020204" pitchFamily="34" charset="0"/>
                <a:cs typeface="Heebo" pitchFamily="2" charset="-79"/>
              </a:rPr>
              <a:t>Respect for people and human rights</a:t>
            </a:r>
          </a:p>
          <a:p>
            <a:pPr>
              <a:lnSpc>
                <a:spcPct val="150000"/>
              </a:lnSpc>
              <a:defRPr/>
            </a:pPr>
            <a:r>
              <a:rPr lang="en-GB" altLang="en-US" dirty="0">
                <a:latin typeface="Source Sans Pro" panose="020B0503030403020204" pitchFamily="34" charset="0"/>
                <a:ea typeface="Source Sans Pro" panose="020B0503030403020204" pitchFamily="34" charset="0"/>
                <a:cs typeface="Heebo" pitchFamily="2" charset="-79"/>
              </a:rPr>
              <a:t>Value for diversity</a:t>
            </a:r>
          </a:p>
          <a:p>
            <a:pPr>
              <a:lnSpc>
                <a:spcPct val="150000"/>
              </a:lnSpc>
              <a:defRPr/>
            </a:pPr>
            <a:r>
              <a:rPr lang="en-GB" altLang="en-US" dirty="0">
                <a:latin typeface="Source Sans Pro" panose="020B0503030403020204" pitchFamily="34" charset="0"/>
                <a:ea typeface="Source Sans Pro" panose="020B0503030403020204" pitchFamily="34" charset="0"/>
                <a:cs typeface="Heebo" pitchFamily="2" charset="-79"/>
              </a:rPr>
              <a:t>Concern for the environment and commitment</a:t>
            </a:r>
            <a:br>
              <a:rPr lang="en-GB" altLang="en-US" dirty="0">
                <a:latin typeface="Source Sans Pro" panose="020B0503030403020204" pitchFamily="34" charset="0"/>
                <a:ea typeface="Source Sans Pro" panose="020B0503030403020204" pitchFamily="34" charset="0"/>
                <a:cs typeface="Heebo" pitchFamily="2" charset="-79"/>
              </a:rPr>
            </a:br>
            <a:r>
              <a:rPr lang="en-GB" altLang="en-US" dirty="0">
                <a:latin typeface="Source Sans Pro" panose="020B0503030403020204" pitchFamily="34" charset="0"/>
                <a:ea typeface="Source Sans Pro" panose="020B0503030403020204" pitchFamily="34" charset="0"/>
                <a:cs typeface="Heebo" pitchFamily="2" charset="-79"/>
              </a:rPr>
              <a:t>to sustainable development</a:t>
            </a:r>
          </a:p>
          <a:p>
            <a:pPr>
              <a:lnSpc>
                <a:spcPct val="150000"/>
              </a:lnSpc>
              <a:defRPr/>
            </a:pPr>
            <a:r>
              <a:rPr lang="en-GB" altLang="en-US" dirty="0">
                <a:latin typeface="Source Sans Pro" panose="020B0503030403020204" pitchFamily="34" charset="0"/>
                <a:ea typeface="Source Sans Pro" panose="020B0503030403020204" pitchFamily="34" charset="0"/>
                <a:cs typeface="Heebo" pitchFamily="2" charset="-79"/>
              </a:rPr>
              <a:t>Commitment to participation and inclusion</a:t>
            </a:r>
          </a:p>
          <a:p>
            <a:pPr>
              <a:lnSpc>
                <a:spcPct val="150000"/>
              </a:lnSpc>
              <a:defRPr/>
            </a:pPr>
            <a:r>
              <a:rPr lang="en-GB" altLang="en-US" dirty="0">
                <a:latin typeface="Source Sans Pro" panose="020B0503030403020204" pitchFamily="34" charset="0"/>
                <a:ea typeface="Source Sans Pro" panose="020B0503030403020204" pitchFamily="34" charset="0"/>
                <a:cs typeface="Heebo" pitchFamily="2" charset="-79"/>
              </a:rPr>
              <a:t>Belief that people can bring about change</a:t>
            </a:r>
          </a:p>
        </p:txBody>
      </p:sp>
      <p:sp>
        <p:nvSpPr>
          <p:cNvPr id="9" name="Rectangle 8">
            <a:extLst>
              <a:ext uri="{FF2B5EF4-FFF2-40B4-BE49-F238E27FC236}">
                <a16:creationId xmlns="" xmlns:a16="http://schemas.microsoft.com/office/drawing/2014/main" id="{AA8D79F7-9B30-E643-8F43-8AD7A8DAE5E3}"/>
              </a:ext>
            </a:extLst>
          </p:cNvPr>
          <p:cNvSpPr/>
          <p:nvPr/>
        </p:nvSpPr>
        <p:spPr>
          <a:xfrm>
            <a:off x="1715030" y="832276"/>
            <a:ext cx="5436104" cy="523220"/>
          </a:xfrm>
          <a:prstGeom prst="rect">
            <a:avLst/>
          </a:prstGeom>
        </p:spPr>
        <p:txBody>
          <a:bodyPr wrap="none">
            <a:spAutoFit/>
          </a:bodyPr>
          <a:lstStyle/>
          <a:p>
            <a:r>
              <a:rPr lang="en-US" sz="2800" b="1" dirty="0">
                <a:solidFill>
                  <a:srgbClr val="1A4775"/>
                </a:solidFill>
                <a:latin typeface="Source Sans Pro Black" panose="020B0503030403020204" pitchFamily="34" charset="0"/>
                <a:ea typeface="Source Sans Pro Black" panose="020B0503030403020204" pitchFamily="34" charset="0"/>
                <a:cs typeface="Heebo" pitchFamily="2" charset="-79"/>
              </a:rPr>
              <a:t>Global Citizenship competencies</a:t>
            </a:r>
          </a:p>
        </p:txBody>
      </p:sp>
      <p:pic>
        <p:nvPicPr>
          <p:cNvPr id="11" name="Picture 10" descr="Icon&#10;&#10;Description automatically generated">
            <a:extLst>
              <a:ext uri="{FF2B5EF4-FFF2-40B4-BE49-F238E27FC236}">
                <a16:creationId xmlns="" xmlns:a16="http://schemas.microsoft.com/office/drawing/2014/main" id="{439E9ABF-5871-DB48-9810-FC6037D51673}"/>
              </a:ext>
            </a:extLst>
          </p:cNvPr>
          <p:cNvPicPr>
            <a:picLocks noChangeAspect="1"/>
          </p:cNvPicPr>
          <p:nvPr/>
        </p:nvPicPr>
        <p:blipFill>
          <a:blip r:embed="rId3"/>
          <a:stretch>
            <a:fillRect/>
          </a:stretch>
        </p:blipFill>
        <p:spPr>
          <a:xfrm>
            <a:off x="-1743075" y="-371475"/>
            <a:ext cx="4615074" cy="2595979"/>
          </a:xfrm>
          <a:prstGeom prst="rect">
            <a:avLst/>
          </a:prstGeom>
        </p:spPr>
      </p:pic>
    </p:spTree>
    <p:extLst>
      <p:ext uri="{BB962C8B-B14F-4D97-AF65-F5344CB8AC3E}">
        <p14:creationId xmlns:p14="http://schemas.microsoft.com/office/powerpoint/2010/main" val="779693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 xmlns:a16="http://schemas.microsoft.com/office/drawing/2014/main" id="{61E665AC-A14D-4C4D-905F-191EFDE6DE5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863" y="1663225"/>
            <a:ext cx="3531550" cy="353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a:extLst>
              <a:ext uri="{FF2B5EF4-FFF2-40B4-BE49-F238E27FC236}">
                <a16:creationId xmlns="" xmlns:a16="http://schemas.microsoft.com/office/drawing/2014/main" id="{865C3222-375A-7346-B7E2-702AE8D84C49}"/>
              </a:ext>
            </a:extLst>
          </p:cNvPr>
          <p:cNvSpPr/>
          <p:nvPr/>
        </p:nvSpPr>
        <p:spPr>
          <a:xfrm>
            <a:off x="0" y="-1"/>
            <a:ext cx="7458075" cy="6858001"/>
          </a:xfrm>
          <a:prstGeom prst="rect">
            <a:avLst/>
          </a:prstGeom>
          <a:solidFill>
            <a:srgbClr val="1A4775"/>
          </a:solidFill>
        </p:spPr>
      </p:sp>
      <p:sp>
        <p:nvSpPr>
          <p:cNvPr id="4" name="Rectangle 3">
            <a:extLst>
              <a:ext uri="{FF2B5EF4-FFF2-40B4-BE49-F238E27FC236}">
                <a16:creationId xmlns="" xmlns:a16="http://schemas.microsoft.com/office/drawing/2014/main" id="{417DB68A-CC9A-314D-9CE7-9651A8C0AB10}"/>
              </a:ext>
            </a:extLst>
          </p:cNvPr>
          <p:cNvSpPr/>
          <p:nvPr/>
        </p:nvSpPr>
        <p:spPr>
          <a:xfrm>
            <a:off x="666749" y="2313216"/>
            <a:ext cx="6096000" cy="3275384"/>
          </a:xfrm>
          <a:prstGeom prst="rect">
            <a:avLst/>
          </a:prstGeom>
        </p:spPr>
        <p:txBody>
          <a:bodyPr>
            <a:spAutoFit/>
          </a:bodyPr>
          <a:lstStyle/>
          <a:p>
            <a:pPr>
              <a:lnSpc>
                <a:spcPct val="150000"/>
              </a:lnSpc>
              <a:defRPr/>
            </a:pPr>
            <a:r>
              <a:rPr lang="en-GB" altLang="en-US" sz="2000" dirty="0">
                <a:solidFill>
                  <a:schemeClr val="bg1"/>
                </a:solidFill>
                <a:latin typeface="Source Sans Pro" panose="020B0503030403020204" pitchFamily="34" charset="0"/>
                <a:ea typeface="Source Sans Pro" panose="020B0503030403020204" pitchFamily="34" charset="0"/>
                <a:cs typeface="Heebo" pitchFamily="2" charset="-79"/>
              </a:rPr>
              <a:t>In September 2015 world leaders committed to the Global Goals for Sustainable Development.</a:t>
            </a:r>
          </a:p>
          <a:p>
            <a:pPr>
              <a:lnSpc>
                <a:spcPct val="150000"/>
              </a:lnSpc>
              <a:defRPr/>
            </a:pPr>
            <a:endParaRPr lang="en-GB" altLang="en-US" sz="2000" dirty="0">
              <a:solidFill>
                <a:schemeClr val="bg1"/>
              </a:solidFill>
              <a:latin typeface="Source Sans Pro" panose="020B0503030403020204" pitchFamily="34" charset="0"/>
              <a:ea typeface="Source Sans Pro" panose="020B0503030403020204" pitchFamily="34" charset="0"/>
              <a:cs typeface="Heebo" pitchFamily="2" charset="-79"/>
            </a:endParaRPr>
          </a:p>
          <a:p>
            <a:pPr>
              <a:lnSpc>
                <a:spcPct val="150000"/>
              </a:lnSpc>
              <a:defRPr/>
            </a:pPr>
            <a:r>
              <a:rPr lang="en-GB" altLang="en-US" sz="2000" dirty="0">
                <a:solidFill>
                  <a:schemeClr val="bg1"/>
                </a:solidFill>
                <a:latin typeface="Source Sans Pro" panose="020B0503030403020204" pitchFamily="34" charset="0"/>
                <a:ea typeface="Source Sans Pro" panose="020B0503030403020204" pitchFamily="34" charset="0"/>
                <a:cs typeface="Heebo" pitchFamily="2" charset="-79"/>
              </a:rPr>
              <a:t>17 goals to achieve 3 extraordinary things in 15 years:</a:t>
            </a:r>
          </a:p>
          <a:p>
            <a:pPr marL="342900" indent="-342900">
              <a:lnSpc>
                <a:spcPct val="150000"/>
              </a:lnSpc>
              <a:buFont typeface="+mj-lt"/>
              <a:buAutoNum type="arabicPeriod"/>
              <a:defRPr/>
            </a:pPr>
            <a:r>
              <a:rPr lang="en-GB" altLang="en-US" sz="2000" dirty="0">
                <a:solidFill>
                  <a:schemeClr val="bg1"/>
                </a:solidFill>
                <a:latin typeface="Source Sans Pro" panose="020B0503030403020204" pitchFamily="34" charset="0"/>
                <a:ea typeface="Source Sans Pro" panose="020B0503030403020204" pitchFamily="34" charset="0"/>
                <a:cs typeface="Heebo" pitchFamily="2" charset="-79"/>
              </a:rPr>
              <a:t>End extreme poverty</a:t>
            </a:r>
          </a:p>
          <a:p>
            <a:pPr marL="342900" indent="-342900">
              <a:lnSpc>
                <a:spcPct val="150000"/>
              </a:lnSpc>
              <a:buFont typeface="+mj-lt"/>
              <a:buAutoNum type="arabicPeriod"/>
              <a:defRPr/>
            </a:pPr>
            <a:r>
              <a:rPr lang="en-GB" altLang="en-US" sz="2000" dirty="0">
                <a:solidFill>
                  <a:schemeClr val="bg1"/>
                </a:solidFill>
                <a:latin typeface="Source Sans Pro" panose="020B0503030403020204" pitchFamily="34" charset="0"/>
                <a:ea typeface="Source Sans Pro" panose="020B0503030403020204" pitchFamily="34" charset="0"/>
                <a:cs typeface="Heebo" pitchFamily="2" charset="-79"/>
              </a:rPr>
              <a:t>Fight inequality and injustice</a:t>
            </a:r>
          </a:p>
          <a:p>
            <a:pPr marL="342900" indent="-342900">
              <a:lnSpc>
                <a:spcPct val="150000"/>
              </a:lnSpc>
              <a:buFont typeface="+mj-lt"/>
              <a:buAutoNum type="arabicPeriod"/>
              <a:defRPr/>
            </a:pPr>
            <a:r>
              <a:rPr lang="en-GB" altLang="en-US" sz="2000" dirty="0">
                <a:solidFill>
                  <a:schemeClr val="bg1"/>
                </a:solidFill>
                <a:latin typeface="Source Sans Pro" panose="020B0503030403020204" pitchFamily="34" charset="0"/>
                <a:ea typeface="Source Sans Pro" panose="020B0503030403020204" pitchFamily="34" charset="0"/>
                <a:cs typeface="Heebo" pitchFamily="2" charset="-79"/>
              </a:rPr>
              <a:t>Combat climate change</a:t>
            </a:r>
          </a:p>
        </p:txBody>
      </p:sp>
      <p:sp>
        <p:nvSpPr>
          <p:cNvPr id="5" name="Rectangle 4">
            <a:extLst>
              <a:ext uri="{FF2B5EF4-FFF2-40B4-BE49-F238E27FC236}">
                <a16:creationId xmlns="" xmlns:a16="http://schemas.microsoft.com/office/drawing/2014/main" id="{C4746F23-4317-5D4F-97C1-D6214E0AB68F}"/>
              </a:ext>
            </a:extLst>
          </p:cNvPr>
          <p:cNvSpPr/>
          <p:nvPr/>
        </p:nvSpPr>
        <p:spPr>
          <a:xfrm>
            <a:off x="666749" y="1663225"/>
            <a:ext cx="5985934" cy="523220"/>
          </a:xfrm>
          <a:prstGeom prst="rect">
            <a:avLst/>
          </a:prstGeom>
        </p:spPr>
        <p:txBody>
          <a:bodyPr wrap="none">
            <a:spAutoFit/>
          </a:bodyPr>
          <a:lstStyle/>
          <a:p>
            <a:r>
              <a:rPr lang="en-US" sz="2800" b="1" dirty="0">
                <a:solidFill>
                  <a:schemeClr val="bg1"/>
                </a:solidFill>
                <a:latin typeface="Source Sans Pro Black" panose="020B0503030403020204" pitchFamily="34" charset="0"/>
                <a:ea typeface="Source Sans Pro Black" panose="020B0503030403020204" pitchFamily="34" charset="0"/>
                <a:cs typeface="Heebo" pitchFamily="2" charset="-79"/>
              </a:rPr>
              <a:t>The Sustainable Development Goals</a:t>
            </a:r>
          </a:p>
        </p:txBody>
      </p:sp>
    </p:spTree>
    <p:extLst>
      <p:ext uri="{BB962C8B-B14F-4D97-AF65-F5344CB8AC3E}">
        <p14:creationId xmlns:p14="http://schemas.microsoft.com/office/powerpoint/2010/main" val="2272327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ign&#10;&#10;Description automatically generated">
            <a:extLst>
              <a:ext uri="{FF2B5EF4-FFF2-40B4-BE49-F238E27FC236}">
                <a16:creationId xmlns="" xmlns:a16="http://schemas.microsoft.com/office/drawing/2014/main" id="{9C41E8C8-C126-1146-9982-2DE4831A268C}"/>
              </a:ext>
            </a:extLst>
          </p:cNvPr>
          <p:cNvPicPr>
            <a:picLocks noChangeAspect="1"/>
          </p:cNvPicPr>
          <p:nvPr/>
        </p:nvPicPr>
        <p:blipFill>
          <a:blip r:embed="rId3"/>
          <a:stretch>
            <a:fillRect/>
          </a:stretch>
        </p:blipFill>
        <p:spPr>
          <a:xfrm>
            <a:off x="6561645" y="975121"/>
            <a:ext cx="4954817" cy="4907757"/>
          </a:xfrm>
          <a:prstGeom prst="rect">
            <a:avLst/>
          </a:prstGeom>
        </p:spPr>
      </p:pic>
      <p:sp>
        <p:nvSpPr>
          <p:cNvPr id="4" name="Rectangle 3">
            <a:extLst>
              <a:ext uri="{FF2B5EF4-FFF2-40B4-BE49-F238E27FC236}">
                <a16:creationId xmlns="" xmlns:a16="http://schemas.microsoft.com/office/drawing/2014/main" id="{AAA82DFF-7735-C44B-8B41-19615E41E075}"/>
              </a:ext>
            </a:extLst>
          </p:cNvPr>
          <p:cNvSpPr/>
          <p:nvPr/>
        </p:nvSpPr>
        <p:spPr>
          <a:xfrm>
            <a:off x="0" y="6286500"/>
            <a:ext cx="12192000"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EF63D474-B5B4-7648-BF0F-71C5570F1DFF}"/>
              </a:ext>
            </a:extLst>
          </p:cNvPr>
          <p:cNvSpPr/>
          <p:nvPr/>
        </p:nvSpPr>
        <p:spPr>
          <a:xfrm>
            <a:off x="0" y="0"/>
            <a:ext cx="12192000"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bottle, sign&#10;&#10;Description automatically generated">
            <a:extLst>
              <a:ext uri="{FF2B5EF4-FFF2-40B4-BE49-F238E27FC236}">
                <a16:creationId xmlns="" xmlns:a16="http://schemas.microsoft.com/office/drawing/2014/main" id="{71AC0329-AD67-7A44-89FB-DD31FD68BAAC}"/>
              </a:ext>
            </a:extLst>
          </p:cNvPr>
          <p:cNvPicPr>
            <a:picLocks noChangeAspect="1"/>
          </p:cNvPicPr>
          <p:nvPr/>
        </p:nvPicPr>
        <p:blipFill>
          <a:blip r:embed="rId4"/>
          <a:stretch>
            <a:fillRect/>
          </a:stretch>
        </p:blipFill>
        <p:spPr>
          <a:xfrm>
            <a:off x="388988" y="1052900"/>
            <a:ext cx="3157538" cy="652558"/>
          </a:xfrm>
          <a:prstGeom prst="rect">
            <a:avLst/>
          </a:prstGeom>
        </p:spPr>
      </p:pic>
      <p:sp>
        <p:nvSpPr>
          <p:cNvPr id="8" name="Rectangle 7">
            <a:extLst>
              <a:ext uri="{FF2B5EF4-FFF2-40B4-BE49-F238E27FC236}">
                <a16:creationId xmlns="" xmlns:a16="http://schemas.microsoft.com/office/drawing/2014/main" id="{D66981C5-9D44-D146-8B2F-16C79B3168C8}"/>
              </a:ext>
            </a:extLst>
          </p:cNvPr>
          <p:cNvSpPr/>
          <p:nvPr/>
        </p:nvSpPr>
        <p:spPr>
          <a:xfrm>
            <a:off x="388988" y="3167390"/>
            <a:ext cx="5707012" cy="523220"/>
          </a:xfrm>
          <a:prstGeom prst="rect">
            <a:avLst/>
          </a:prstGeom>
        </p:spPr>
        <p:txBody>
          <a:bodyPr wrap="none">
            <a:spAutoFit/>
          </a:bodyPr>
          <a:lstStyle/>
          <a:p>
            <a:r>
              <a:rPr lang="en-US" sz="2800" b="1" dirty="0">
                <a:solidFill>
                  <a:srgbClr val="1A4775"/>
                </a:solidFill>
                <a:latin typeface="Source Sans Pro Black" panose="020B0503030403020204" pitchFamily="34" charset="0"/>
                <a:ea typeface="Source Sans Pro Black" panose="020B0503030403020204" pitchFamily="34" charset="0"/>
                <a:cs typeface="Heebo" pitchFamily="2" charset="-79"/>
              </a:rPr>
              <a:t>National Performance Framework</a:t>
            </a:r>
          </a:p>
        </p:txBody>
      </p:sp>
    </p:spTree>
    <p:extLst>
      <p:ext uri="{BB962C8B-B14F-4D97-AF65-F5344CB8AC3E}">
        <p14:creationId xmlns:p14="http://schemas.microsoft.com/office/powerpoint/2010/main" val="3498265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 xmlns:a16="http://schemas.microsoft.com/office/drawing/2014/main" id="{C5E3599F-7F4A-F44E-A5E8-361536FDD5AF}"/>
              </a:ext>
            </a:extLst>
          </p:cNvPr>
          <p:cNvPicPr>
            <a:picLocks noChangeAspect="1"/>
          </p:cNvPicPr>
          <p:nvPr/>
        </p:nvPicPr>
        <p:blipFill rotWithShape="1">
          <a:blip r:embed="rId3"/>
          <a:srcRect b="8669"/>
          <a:stretch/>
        </p:blipFill>
        <p:spPr>
          <a:xfrm>
            <a:off x="667070" y="222674"/>
            <a:ext cx="10857859" cy="6412651"/>
          </a:xfrm>
          <a:prstGeom prst="rect">
            <a:avLst/>
          </a:prstGeom>
        </p:spPr>
      </p:pic>
    </p:spTree>
    <p:extLst>
      <p:ext uri="{BB962C8B-B14F-4D97-AF65-F5344CB8AC3E}">
        <p14:creationId xmlns:p14="http://schemas.microsoft.com/office/powerpoint/2010/main" val="989326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low confidence">
            <a:extLst>
              <a:ext uri="{FF2B5EF4-FFF2-40B4-BE49-F238E27FC236}">
                <a16:creationId xmlns="" xmlns:a16="http://schemas.microsoft.com/office/drawing/2014/main" id="{F047E100-AE48-DD46-9AE5-B2DD1E475FF4}"/>
              </a:ext>
            </a:extLst>
          </p:cNvPr>
          <p:cNvPicPr>
            <a:picLocks noChangeAspect="1"/>
          </p:cNvPicPr>
          <p:nvPr/>
        </p:nvPicPr>
        <p:blipFill>
          <a:blip r:embed="rId3"/>
          <a:stretch>
            <a:fillRect/>
          </a:stretch>
        </p:blipFill>
        <p:spPr>
          <a:xfrm>
            <a:off x="4315922" y="784580"/>
            <a:ext cx="8206819" cy="5288839"/>
          </a:xfrm>
          <a:prstGeom prst="rect">
            <a:avLst/>
          </a:prstGeom>
        </p:spPr>
      </p:pic>
      <p:sp>
        <p:nvSpPr>
          <p:cNvPr id="4" name="Rectangle 3">
            <a:extLst>
              <a:ext uri="{FF2B5EF4-FFF2-40B4-BE49-F238E27FC236}">
                <a16:creationId xmlns="" xmlns:a16="http://schemas.microsoft.com/office/drawing/2014/main" id="{14842985-958A-AE4D-A622-3218EAE15D33}"/>
              </a:ext>
            </a:extLst>
          </p:cNvPr>
          <p:cNvSpPr/>
          <p:nvPr/>
        </p:nvSpPr>
        <p:spPr>
          <a:xfrm>
            <a:off x="764494" y="3180586"/>
            <a:ext cx="3868367" cy="523220"/>
          </a:xfrm>
          <a:prstGeom prst="rect">
            <a:avLst/>
          </a:prstGeom>
        </p:spPr>
        <p:txBody>
          <a:bodyPr wrap="none">
            <a:spAutoFit/>
          </a:bodyPr>
          <a:lstStyle/>
          <a:p>
            <a:r>
              <a:rPr lang="en-US" sz="2800" b="1" dirty="0">
                <a:solidFill>
                  <a:srgbClr val="1A4775"/>
                </a:solidFill>
                <a:latin typeface="Source Sans Pro Black" panose="020B0503030403020204" pitchFamily="34" charset="0"/>
                <a:ea typeface="Source Sans Pro Black" panose="020B0503030403020204" pitchFamily="34" charset="0"/>
                <a:cs typeface="Heebo" pitchFamily="2" charset="-79"/>
              </a:rPr>
              <a:t>What future do I want?</a:t>
            </a:r>
          </a:p>
        </p:txBody>
      </p:sp>
      <p:sp>
        <p:nvSpPr>
          <p:cNvPr id="5" name="Rectangle 4">
            <a:extLst>
              <a:ext uri="{FF2B5EF4-FFF2-40B4-BE49-F238E27FC236}">
                <a16:creationId xmlns="" xmlns:a16="http://schemas.microsoft.com/office/drawing/2014/main" id="{25AD4D5B-68C2-B549-957E-9648EC990C78}"/>
              </a:ext>
            </a:extLst>
          </p:cNvPr>
          <p:cNvSpPr/>
          <p:nvPr/>
        </p:nvSpPr>
        <p:spPr>
          <a:xfrm>
            <a:off x="0" y="0"/>
            <a:ext cx="12192000"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B986EC69-C26B-4847-ABBA-FDC9D5AA2F6D}"/>
              </a:ext>
            </a:extLst>
          </p:cNvPr>
          <p:cNvSpPr/>
          <p:nvPr/>
        </p:nvSpPr>
        <p:spPr>
          <a:xfrm>
            <a:off x="0" y="6312892"/>
            <a:ext cx="12192000"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9889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xml.rels>&#65279;<?xml version="1.0" encoding="utf-8"?><Relationships xmlns="http://schemas.openxmlformats.org/package/2006/relationships"><Relationship Type="http://schemas.openxmlformats.org/officeDocument/2006/relationships/customXmlProps" Target="/customXML/itemProps.xml" Id="Rd3c4172d526e4b2384ade4b889302c76" /></Relationships>
</file>

<file path=customXML/item.xml><?xml version="1.0" encoding="utf-8"?>
<metadata xmlns="http://www.objective.com/ecm/document/metadata/53D26341A57B383EE0540010E0463CCA" version="1.0.0">
  <systemFields>
    <field name="Objective-Id">
      <value order="0">A35299592</value>
    </field>
    <field name="Objective-Title">
      <value order="0">Comms &amp; engagement - AGC - SCOTDEC_GLOBALCITIZENSHIP_PPT1_INTROSESSION_2 - 2021</value>
    </field>
    <field name="Objective-Description">
      <value order="0"/>
    </field>
    <field name="Objective-CreationStamp">
      <value order="0">2021-11-09T14:16:46Z</value>
    </field>
    <field name="Objective-IsApproved">
      <value order="0">false</value>
    </field>
    <field name="Objective-IsPublished">
      <value order="0">false</value>
    </field>
    <field name="Objective-DatePublished">
      <value order="0"/>
    </field>
    <field name="Objective-ModificationStamp">
      <value order="0">2021-11-09T14:16:46Z</value>
    </field>
    <field name="Objective-Owner">
      <value order="0">Olmeda-Hodge, Tanya T (U420133)</value>
    </field>
    <field name="Objective-Path">
      <value order="0">Objective Global Folder:SG File Plan:Health, nutrition and care:Carers and health professionals:General:Advice and policy: Carers and health professionals - general:2020 Workforce Vision Implementation: NHS Scotland Global Citizenship Programme: Part 3: 2020-2025</value>
    </field>
    <field name="Objective-Parent">
      <value order="0">2020 Workforce Vision Implementation: NHS Scotland Global Citizenship Programme: Part 3: 2020-2025</value>
    </field>
    <field name="Objective-State">
      <value order="0">Being Drafted</value>
    </field>
    <field name="Objective-VersionId">
      <value order="0">vA52000334</value>
    </field>
    <field name="Objective-Version">
      <value order="0">0.1</value>
    </field>
    <field name="Objective-VersionNumber">
      <value order="0">1</value>
    </field>
    <field name="Objective-VersionComment">
      <value order="0">First version</value>
    </field>
    <field name="Objective-FileNumber">
      <value order="0">POL/33088</value>
    </field>
    <field name="Objective-Classification">
      <value order="0">OFFICIAL</value>
    </field>
    <field name="Objective-Caveats">
      <value order="0">Caveat for access to SG Fileplan</value>
    </field>
  </systemFields>
  <catalogues>
    <catalogue name="Document Type Catalogue" type="type" ori="id:cA35">
      <field name="Objective-Date of Original">
        <value order="0"/>
      </field>
      <field name="Objective-Date Received">
        <value order="0"/>
      </field>
      <field name="Objective-SG Web Publication - Category">
        <value order="0"/>
      </field>
      <field name="Objective-SG Web Publication - Category 2 Classification">
        <value order="0"/>
      </field>
      <field name="Objective-Connect Creator">
        <value order="0"/>
      </field>
      <field name="Objective-Required Redaction">
        <value order="0"/>
      </field>
    </catalogue>
  </catalogues>
</metadata>
</file>

<file path=customXML/itemProps.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docProps/app.xml><?xml version="1.0" encoding="utf-8"?>
<Properties xmlns="http://schemas.openxmlformats.org/officeDocument/2006/extended-properties" xmlns:vt="http://schemas.openxmlformats.org/officeDocument/2006/docPropsVTypes">
  <TotalTime>229</TotalTime>
  <Words>1730</Words>
  <Application>Microsoft Office PowerPoint</Application>
  <PresentationFormat>Widescreen</PresentationFormat>
  <Paragraphs>131</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Heebo</vt:lpstr>
      <vt:lpstr>Source Sans Pro</vt:lpstr>
      <vt:lpstr>Source Sans Pro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Ann McGeary</dc:creator>
  <cp:lastModifiedBy>Charlotte Dwyer</cp:lastModifiedBy>
  <cp:revision>23</cp:revision>
  <dcterms:created xsi:type="dcterms:W3CDTF">2021-03-17T10:20:53Z</dcterms:created>
  <dcterms:modified xsi:type="dcterms:W3CDTF">2021-08-20T11:58:43Z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A35299592</vt:lpwstr>
  </property>
  <property fmtid="{D5CDD505-2E9C-101B-9397-08002B2CF9AE}" pid="4" name="Objective-Title">
    <vt:lpwstr>Comms &amp; engagement - AGC - SCOTDEC_GLOBALCITIZENSHIP_PPT1_INTROSESSION_2 - 2021</vt:lpwstr>
  </property>
  <property fmtid="{D5CDD505-2E9C-101B-9397-08002B2CF9AE}" pid="5" name="Objective-Description">
    <vt:lpwstr/>
  </property>
  <property fmtid="{D5CDD505-2E9C-101B-9397-08002B2CF9AE}" pid="6" name="Objective-CreationStamp">
    <vt:filetime>2021-11-09T14:16:46Z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2021-11-09T14:16:46Z</vt:filetime>
  </property>
  <property fmtid="{D5CDD505-2E9C-101B-9397-08002B2CF9AE}" pid="11" name="Objective-Owner">
    <vt:lpwstr>Olmeda-Hodge, Tanya T (U420133)</vt:lpwstr>
  </property>
  <property fmtid="{D5CDD505-2E9C-101B-9397-08002B2CF9AE}" pid="12" name="Objective-Path">
    <vt:lpwstr>Objective Global Folder:SG File Plan:Health, nutrition and care:Carers and health professionals:General:Advice and policy: Carers and health professionals - general:2020 Workforce Vision Implementation: NHS Scotland Global Citizenship Programme: Part 3: 2020-2025</vt:lpwstr>
  </property>
  <property fmtid="{D5CDD505-2E9C-101B-9397-08002B2CF9AE}" pid="13" name="Objective-Parent">
    <vt:lpwstr>2020 Workforce Vision Implementation: NHS Scotland Global Citizenship Programme: Part 3: 2020-2025</vt:lpwstr>
  </property>
  <property fmtid="{D5CDD505-2E9C-101B-9397-08002B2CF9AE}" pid="14" name="Objective-State">
    <vt:lpwstr>Being Drafted</vt:lpwstr>
  </property>
  <property fmtid="{D5CDD505-2E9C-101B-9397-08002B2CF9AE}" pid="15" name="Objective-VersionId">
    <vt:lpwstr>vA52000334</vt:lpwstr>
  </property>
  <property fmtid="{D5CDD505-2E9C-101B-9397-08002B2CF9AE}" pid="16" name="Objective-Version">
    <vt:lpwstr>0.1</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POL/33088</vt:lpwstr>
  </property>
  <property fmtid="{D5CDD505-2E9C-101B-9397-08002B2CF9AE}" pid="20" name="Objective-Classification">
    <vt:lpwstr>OFFICIAL</vt:lpwstr>
  </property>
  <property fmtid="{D5CDD505-2E9C-101B-9397-08002B2CF9AE}" pid="21" name="Objective-Caveats">
    <vt:lpwstr>Caveat for access to SG Fileplan</vt:lpwstr>
  </property>
  <property fmtid="{D5CDD505-2E9C-101B-9397-08002B2CF9AE}" pid="22" name="Objective-Date of Original">
    <vt:lpwstr/>
  </property>
  <property fmtid="{D5CDD505-2E9C-101B-9397-08002B2CF9AE}" pid="23" name="Objective-Date Received">
    <vt:lpwstr/>
  </property>
  <property fmtid="{D5CDD505-2E9C-101B-9397-08002B2CF9AE}" pid="24" name="Objective-SG Web Publication - Category">
    <vt:lpwstr/>
  </property>
  <property fmtid="{D5CDD505-2E9C-101B-9397-08002B2CF9AE}" pid="25" name="Objective-SG Web Publication - Category 2 Classification">
    <vt:lpwstr/>
  </property>
  <property fmtid="{D5CDD505-2E9C-101B-9397-08002B2CF9AE}" pid="26" name="Objective-Connect Creator">
    <vt:lpwstr/>
  </property>
  <property fmtid="{D5CDD505-2E9C-101B-9397-08002B2CF9AE}" pid="27" name="Objective-Required Redaction">
    <vt:lpwstr/>
  </property>
</Properties>
</file>