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309" r:id="rId4"/>
    <p:sldId id="259" r:id="rId5"/>
    <p:sldId id="261" r:id="rId6"/>
    <p:sldId id="257" r:id="rId7"/>
    <p:sldId id="278" r:id="rId8"/>
    <p:sldId id="279" r:id="rId9"/>
    <p:sldId id="280" r:id="rId10"/>
    <p:sldId id="281" r:id="rId11"/>
    <p:sldId id="283" r:id="rId12"/>
    <p:sldId id="284" r:id="rId13"/>
    <p:sldId id="285" r:id="rId14"/>
    <p:sldId id="286" r:id="rId15"/>
    <p:sldId id="287" r:id="rId16"/>
    <p:sldId id="288" r:id="rId17"/>
    <p:sldId id="275" r:id="rId18"/>
    <p:sldId id="290" r:id="rId19"/>
    <p:sldId id="277" r:id="rId20"/>
    <p:sldId id="291" r:id="rId21"/>
    <p:sldId id="289" r:id="rId22"/>
    <p:sldId id="292" r:id="rId23"/>
    <p:sldId id="293" r:id="rId24"/>
    <p:sldId id="294" r:id="rId25"/>
    <p:sldId id="295" r:id="rId26"/>
    <p:sldId id="296" r:id="rId27"/>
    <p:sldId id="297" r:id="rId28"/>
    <p:sldId id="274" r:id="rId29"/>
    <p:sldId id="299" r:id="rId30"/>
    <p:sldId id="300" r:id="rId31"/>
    <p:sldId id="301" r:id="rId32"/>
    <p:sldId id="302" r:id="rId33"/>
    <p:sldId id="303" r:id="rId34"/>
    <p:sldId id="310" r:id="rId35"/>
    <p:sldId id="305" r:id="rId36"/>
    <p:sldId id="306" r:id="rId37"/>
    <p:sldId id="311" r:id="rId38"/>
    <p:sldId id="308" r:id="rId39"/>
    <p:sldId id="27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34C"/>
    <a:srgbClr val="208CC0"/>
    <a:srgbClr val="1A8ADC"/>
    <a:srgbClr val="1A47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p:restoredTop sz="91604"/>
  </p:normalViewPr>
  <p:slideViewPr>
    <p:cSldViewPr snapToGrid="0" snapToObjects="1">
      <p:cViewPr varScale="1">
        <p:scale>
          <a:sx n="98" d="100"/>
          <a:sy n="98" d="100"/>
        </p:scale>
        <p:origin x="10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899D2-1353-E44D-9212-902774B448AD}"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FC970-DA08-E84D-B886-EFC1C710DF82}" type="slidenum">
              <a:rPr lang="en-US" smtClean="0"/>
              <a:t>‹#›</a:t>
            </a:fld>
            <a:endParaRPr lang="en-US"/>
          </a:p>
        </p:txBody>
      </p:sp>
    </p:spTree>
    <p:extLst>
      <p:ext uri="{BB962C8B-B14F-4D97-AF65-F5344CB8AC3E}">
        <p14:creationId xmlns:p14="http://schemas.microsoft.com/office/powerpoint/2010/main" val="291632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rickbats.co.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IE_c_dXiMyw"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youtu.be/c1NpEB9je7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tionalseedproject.org/images/documents/Knapsack_plus_Notes-Peggy_McIntosh.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PPT covers 3 themes and is largely aimed at those who are volunteering or establishing partnerships in the Global South. The material can be used flexibly. There are 3 x 2 hour sessions which can be used as they are or be adapted to build your own workshop depending on the focus you want to take. Timings have not been added and the facilitator will need to plan and decide how much time they want to spend on discussions. </a:t>
            </a:r>
          </a:p>
          <a:p>
            <a:r>
              <a:rPr lang="en-GB" baseline="0" dirty="0"/>
              <a:t>The activities have been presented with instructions for delivery both virtually or in a face to face session. </a:t>
            </a: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a:t>
            </a:fld>
            <a:endParaRPr lang="en-US"/>
          </a:p>
        </p:txBody>
      </p:sp>
    </p:spTree>
    <p:extLst>
      <p:ext uri="{BB962C8B-B14F-4D97-AF65-F5344CB8AC3E}">
        <p14:creationId xmlns:p14="http://schemas.microsoft.com/office/powerpoint/2010/main" val="404457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a:t>
            </a:r>
            <a:r>
              <a:rPr lang="en-GB" baseline="0" dirty="0"/>
              <a:t> use some or all of these questions to debrief the group. You may choose to look more deeply at what we mean by implicit or unconscious bias. </a:t>
            </a:r>
          </a:p>
          <a:p>
            <a:r>
              <a:rPr lang="en-US" sz="1200" kern="1200" dirty="0">
                <a:solidFill>
                  <a:schemeClr val="tx1"/>
                </a:solidFill>
                <a:effectLst/>
                <a:latin typeface="+mn-lt"/>
                <a:ea typeface="+mn-ea"/>
                <a:cs typeface="+mn-cs"/>
              </a:rPr>
              <a:t>Thinking about privilege can bring up many unpleasant emotions such as guilt, anger, fear of making mistakes, sadness, and so on. It is important to exercise self-compassion and know that we all have privileges that we did not choose. However, because these privileges influence every aspect of life, we must also remind ourselves that unacknowledged privilege often prevents us from exercising important values such as equality, fairness, justice, and even kindness.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11</a:t>
            </a:fld>
            <a:endParaRPr lang="en-US"/>
          </a:p>
        </p:txBody>
      </p:sp>
    </p:spTree>
    <p:extLst>
      <p:ext uri="{BB962C8B-B14F-4D97-AF65-F5344CB8AC3E}">
        <p14:creationId xmlns:p14="http://schemas.microsoft.com/office/powerpoint/2010/main" val="383821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activity will explore how some of this power and privilege might look in a North / South global partnership. When entering into partnership overseas you will always hold some privileges and power, and when ensuring equity in partnership it is useful to have reflected on this, recognise it and consider how you present in this situation. It can also open up important issues of gender and sexuality and how these can impact on working relationships in countries with differing cultural norms and values from our own. </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12</a:t>
            </a:fld>
            <a:endParaRPr lang="en-US"/>
          </a:p>
        </p:txBody>
      </p:sp>
    </p:spTree>
    <p:extLst>
      <p:ext uri="{BB962C8B-B14F-4D97-AF65-F5344CB8AC3E}">
        <p14:creationId xmlns:p14="http://schemas.microsoft.com/office/powerpoint/2010/main" val="193034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Stand participants in a line and give each a role to play as</a:t>
            </a:r>
            <a:r>
              <a:rPr lang="en-US" sz="1200" kern="1200" baseline="0" dirty="0">
                <a:solidFill>
                  <a:schemeClr val="tx1"/>
                </a:solidFill>
                <a:effectLst/>
                <a:latin typeface="+mn-lt"/>
                <a:ea typeface="+mn-ea"/>
                <a:cs typeface="+mn-cs"/>
              </a:rPr>
              <a:t> outlined in the slide – or invite participants to choose a character.</a:t>
            </a:r>
            <a:endParaRPr lang="en-GB" sz="1200" kern="1200" dirty="0">
              <a:solidFill>
                <a:schemeClr val="tx1"/>
              </a:solidFill>
              <a:effectLst/>
              <a:latin typeface="+mn-lt"/>
              <a:ea typeface="+mn-ea"/>
              <a:cs typeface="+mn-cs"/>
            </a:endParaRPr>
          </a:p>
          <a:p>
            <a:pPr rtl="0" eaLnBrk="1" fontAlgn="t" latinLnBrk="0" hangingPunct="1"/>
            <a:r>
              <a:rPr lang="en-US" sz="1200" kern="1200" dirty="0">
                <a:solidFill>
                  <a:schemeClr val="tx1"/>
                </a:solidFill>
                <a:effectLst/>
                <a:latin typeface="+mn-lt"/>
                <a:ea typeface="+mn-ea"/>
                <a:cs typeface="+mn-cs"/>
              </a:rPr>
              <a:t>Explain that you will be calling out some categories like money, skills or gender that mean you have greater power and status.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they think their character has them, they must take</a:t>
            </a:r>
            <a:r>
              <a:rPr lang="en-US" sz="1200" kern="1200" baseline="0" dirty="0">
                <a:solidFill>
                  <a:schemeClr val="tx1"/>
                </a:solidFill>
                <a:effectLst/>
                <a:latin typeface="+mn-lt"/>
                <a:ea typeface="+mn-ea"/>
                <a:cs typeface="+mn-cs"/>
              </a:rPr>
              <a:t> a step forward or move to </a:t>
            </a:r>
            <a:r>
              <a:rPr lang="en-US" sz="1200" kern="1200" dirty="0">
                <a:solidFill>
                  <a:schemeClr val="tx1"/>
                </a:solidFill>
                <a:effectLst/>
                <a:latin typeface="+mn-lt"/>
                <a:ea typeface="+mn-ea"/>
                <a:cs typeface="+mn-cs"/>
              </a:rPr>
              <a:t> the front of the line. If they feel their character does not have it, then they must take a step back or move to the back of the line. The power categories are: Gender, Money,</a:t>
            </a:r>
            <a:r>
              <a:rPr lang="en-US" sz="1200" kern="1200" baseline="0" dirty="0">
                <a:solidFill>
                  <a:schemeClr val="tx1"/>
                </a:solidFill>
                <a:effectLst/>
                <a:latin typeface="+mn-lt"/>
                <a:ea typeface="+mn-ea"/>
                <a:cs typeface="+mn-cs"/>
              </a:rPr>
              <a:t> </a:t>
            </a:r>
            <a:r>
              <a:rPr lang="en-GB" sz="1200" b="0" i="0" u="none" strike="noStrike" kern="1200" baseline="0" dirty="0">
                <a:solidFill>
                  <a:schemeClr val="tx1"/>
                </a:solidFill>
                <a:effectLst/>
                <a:latin typeface="+mn-lt"/>
                <a:ea typeface="+mn-ea"/>
                <a:cs typeface="+mn-cs"/>
              </a:rPr>
              <a:t>C</a:t>
            </a:r>
            <a:r>
              <a:rPr lang="en-GB" sz="1200" b="0" i="0" u="none" strike="noStrike" kern="1200" dirty="0">
                <a:solidFill>
                  <a:schemeClr val="tx1"/>
                </a:solidFill>
                <a:effectLst/>
                <a:latin typeface="+mn-lt"/>
                <a:ea typeface="+mn-ea"/>
                <a:cs typeface="+mn-cs"/>
              </a:rPr>
              <a:t>ommunity connections,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Technology,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Level of Authority,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Language,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Empowering Environment,</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Time for the project,</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Skill level ,</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Personal attitude,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Money,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Ability to travel.</a:t>
            </a:r>
          </a:p>
          <a:p>
            <a:pPr rtl="0" eaLnBrk="1" fontAlgn="t" latinLnBrk="0" hangingPunct="1"/>
            <a:r>
              <a:rPr lang="en-GB" sz="1200" b="0" i="0" u="none" strike="noStrike" kern="1200" dirty="0">
                <a:solidFill>
                  <a:schemeClr val="tx1"/>
                </a:solidFill>
                <a:effectLst/>
                <a:latin typeface="+mn-lt"/>
                <a:ea typeface="+mn-ea"/>
                <a:cs typeface="+mn-cs"/>
              </a:rPr>
              <a:t>If you are doing this activity virtually – ask</a:t>
            </a:r>
            <a:r>
              <a:rPr lang="en-GB" sz="1200" b="0" i="0" u="none" strike="noStrike" kern="1200" baseline="0" dirty="0">
                <a:solidFill>
                  <a:schemeClr val="tx1"/>
                </a:solidFill>
                <a:effectLst/>
                <a:latin typeface="+mn-lt"/>
                <a:ea typeface="+mn-ea"/>
                <a:cs typeface="+mn-cs"/>
              </a:rPr>
              <a:t> participants to award themselves 10 points every time they feel that their character can take advantage of that category. </a:t>
            </a:r>
            <a:endParaRPr lang="en-GB" sz="1200" b="0" i="0" u="none" strike="noStrike"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13</a:t>
            </a:fld>
            <a:endParaRPr lang="en-US"/>
          </a:p>
        </p:txBody>
      </p:sp>
    </p:spTree>
    <p:extLst>
      <p:ext uri="{BB962C8B-B14F-4D97-AF65-F5344CB8AC3E}">
        <p14:creationId xmlns:p14="http://schemas.microsoft.com/office/powerpoint/2010/main" val="30292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Debrief with</a:t>
            </a:r>
            <a:r>
              <a:rPr lang="en-GB" baseline="0" dirty="0"/>
              <a:t> the participants. Did some characters travel further up the line or hold a large number of points at the end? Did some stay at the back of the line and were awarded 0 points? How did the participants feel about it? Follow up with a wider discussion on how the power categories impact on partnership using the discussion questions.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14</a:t>
            </a:fld>
            <a:endParaRPr lang="en-US"/>
          </a:p>
        </p:txBody>
      </p:sp>
    </p:spTree>
    <p:extLst>
      <p:ext uri="{BB962C8B-B14F-4D97-AF65-F5344CB8AC3E}">
        <p14:creationId xmlns:p14="http://schemas.microsoft.com/office/powerpoint/2010/main" val="157812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2 deals</a:t>
            </a:r>
            <a:r>
              <a:rPr lang="en-GB" baseline="0" dirty="0"/>
              <a:t> with how we understand the world and how it is represented in the media. It will ask questions around challenging our own assumptions and stereotypes as well as providing ideas for how to present and share experiences of volunteering or partnership with the Global South with dignity and solidarity.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15</a:t>
            </a:fld>
            <a:endParaRPr lang="en-US"/>
          </a:p>
        </p:txBody>
      </p:sp>
    </p:spTree>
    <p:extLst>
      <p:ext uri="{BB962C8B-B14F-4D97-AF65-F5344CB8AC3E}">
        <p14:creationId xmlns:p14="http://schemas.microsoft.com/office/powerpoint/2010/main" val="253155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Radi</a:t>
            </a:r>
            <a:r>
              <a:rPr lang="en-GB" sz="1200" kern="1200" dirty="0">
                <a:solidFill>
                  <a:schemeClr val="tx1"/>
                </a:solidFill>
                <a:effectLst/>
                <a:latin typeface="+mn-lt"/>
                <a:ea typeface="+mn-ea"/>
                <a:cs typeface="+mn-cs"/>
              </a:rPr>
              <a:t>-Aid film and the Rusty Radiator Awards were created to challenge the perceptions around issues of poverty and development – to change the way fundraising campaigns communicate, to break down dominating stereotypes and to open up the conversation beyond charity. Moving from pity and distance from the problem (guilt) to a sense of connection and ability to make a difference (positive action).</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16</a:t>
            </a:fld>
            <a:endParaRPr lang="en-US"/>
          </a:p>
        </p:txBody>
      </p:sp>
    </p:spTree>
    <p:extLst>
      <p:ext uri="{BB962C8B-B14F-4D97-AF65-F5344CB8AC3E}">
        <p14:creationId xmlns:p14="http://schemas.microsoft.com/office/powerpoint/2010/main" val="145805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a:t>
            </a:r>
            <a:r>
              <a:rPr lang="en-GB" baseline="0" dirty="0"/>
              <a:t> video clip ( 4 minutes) and discuss the questions on the next slide.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17</a:t>
            </a:fld>
            <a:endParaRPr lang="en-US"/>
          </a:p>
        </p:txBody>
      </p:sp>
    </p:spTree>
    <p:extLst>
      <p:ext uri="{BB962C8B-B14F-4D97-AF65-F5344CB8AC3E}">
        <p14:creationId xmlns:p14="http://schemas.microsoft.com/office/powerpoint/2010/main" val="414107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Visit the </a:t>
            </a:r>
            <a:r>
              <a:rPr lang="en-GB" dirty="0" err="1"/>
              <a:t>Radi</a:t>
            </a:r>
            <a:r>
              <a:rPr lang="en-GB" dirty="0"/>
              <a:t>-Aid</a:t>
            </a:r>
            <a:r>
              <a:rPr lang="en-GB" baseline="0" dirty="0"/>
              <a:t> website for more short films.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18</a:t>
            </a:fld>
            <a:endParaRPr lang="en-US"/>
          </a:p>
        </p:txBody>
      </p:sp>
    </p:spTree>
    <p:extLst>
      <p:ext uri="{BB962C8B-B14F-4D97-AF65-F5344CB8AC3E}">
        <p14:creationId xmlns:p14="http://schemas.microsoft.com/office/powerpoint/2010/main" val="177496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term ‘Development’ has become</a:t>
            </a:r>
            <a:r>
              <a:rPr lang="en-GB" baseline="0" dirty="0"/>
              <a:t> increasingly controversial. In this activity we question</a:t>
            </a:r>
            <a:r>
              <a:rPr lang="en-GB" dirty="0"/>
              <a:t> what it is,</a:t>
            </a:r>
            <a:r>
              <a:rPr lang="en-GB" baseline="0" dirty="0"/>
              <a:t> who does it and how it impacts on people’s lives.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19</a:t>
            </a:fld>
            <a:endParaRPr lang="en-US"/>
          </a:p>
        </p:txBody>
      </p:sp>
    </p:spTree>
    <p:extLst>
      <p:ext uri="{BB962C8B-B14F-4D97-AF65-F5344CB8AC3E}">
        <p14:creationId xmlns:p14="http://schemas.microsoft.com/office/powerpoint/2010/main" val="155543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a:t>
            </a:r>
            <a:r>
              <a:rPr lang="en-GB" baseline="0" dirty="0"/>
              <a:t> from Learning to read the world from others eyes – Vanessa Andreotti https://</a:t>
            </a:r>
            <a:r>
              <a:rPr lang="en-GB" baseline="0" dirty="0" err="1"/>
              <a:t>developmenteducation.ie</a:t>
            </a:r>
            <a:r>
              <a:rPr lang="en-GB" baseline="0" dirty="0"/>
              <a:t>/resource/learning-to-read-the-world-through-other-eyes/ </a:t>
            </a:r>
          </a:p>
          <a:p>
            <a:endParaRPr lang="en-GB" baseline="0" dirty="0"/>
          </a:p>
          <a:p>
            <a:r>
              <a:rPr lang="en-GB" dirty="0"/>
              <a:t>You</a:t>
            </a:r>
            <a:r>
              <a:rPr lang="en-GB" baseline="0" dirty="0"/>
              <a:t> can also share this u</a:t>
            </a:r>
            <a:r>
              <a:rPr lang="en-GB" dirty="0"/>
              <a:t>seful piece on the language used by the international development sector</a:t>
            </a:r>
            <a:r>
              <a:rPr lang="en-GB" baseline="0" dirty="0"/>
              <a:t> in Scotland from SIDA </a:t>
            </a:r>
            <a:r>
              <a:rPr lang="en-GB" dirty="0"/>
              <a:t>https://www.intdevalliance.scot/news/decolonising-our-language-and-bringing-public-us </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20</a:t>
            </a:fld>
            <a:endParaRPr lang="en-US"/>
          </a:p>
        </p:txBody>
      </p:sp>
    </p:spTree>
    <p:extLst>
      <p:ext uri="{BB962C8B-B14F-4D97-AF65-F5344CB8AC3E}">
        <p14:creationId xmlns:p14="http://schemas.microsoft.com/office/powerpoint/2010/main" val="238719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a:t>
            </a:r>
            <a:r>
              <a:rPr lang="en-GB" baseline="0" dirty="0"/>
              <a:t> 1 is concerned with personal reflection and might be uncomfortable for some. It is recommended that the facilitator does some background reading on the issues raised (links included in the notes on slides) and considers how the activities will land with the participants.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a:t>
            </a:fld>
            <a:endParaRPr lang="en-US"/>
          </a:p>
        </p:txBody>
      </p:sp>
    </p:spTree>
    <p:extLst>
      <p:ext uri="{BB962C8B-B14F-4D97-AF65-F5344CB8AC3E}">
        <p14:creationId xmlns:p14="http://schemas.microsoft.com/office/powerpoint/2010/main" val="78935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the following statements</a:t>
            </a:r>
            <a:r>
              <a:rPr lang="en-GB" baseline="0" dirty="0"/>
              <a:t> and cartoon over the  next 3 slides. Ask participants to select a quote or cartoon which they find the most useful in terms of challenging or reinforcing their ideas around international development. Use the discussion questions on the slide 24 to reflect on how the group understands the term ‘development’.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21</a:t>
            </a:fld>
            <a:endParaRPr lang="en-US"/>
          </a:p>
        </p:txBody>
      </p:sp>
    </p:spTree>
    <p:extLst>
      <p:ext uri="{BB962C8B-B14F-4D97-AF65-F5344CB8AC3E}">
        <p14:creationId xmlns:p14="http://schemas.microsoft.com/office/powerpoint/2010/main" val="112926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cartoon by Brick </a:t>
            </a:r>
            <a:r>
              <a:rPr lang="en-GB" sz="1200" u="sng" kern="1200" dirty="0">
                <a:solidFill>
                  <a:schemeClr val="tx1"/>
                </a:solidFill>
                <a:effectLst/>
                <a:latin typeface="+mn-lt"/>
                <a:ea typeface="+mn-ea"/>
                <a:cs typeface="+mn-cs"/>
                <a:hlinkClick r:id="rId3"/>
              </a:rPr>
              <a:t>www.brickbats.co.uk</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23</a:t>
            </a:fld>
            <a:endParaRPr lang="en-US"/>
          </a:p>
        </p:txBody>
      </p:sp>
    </p:spTree>
    <p:extLst>
      <p:ext uri="{BB962C8B-B14F-4D97-AF65-F5344CB8AC3E}">
        <p14:creationId xmlns:p14="http://schemas.microsoft.com/office/powerpoint/2010/main" val="366535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different understandings</a:t>
            </a:r>
            <a:r>
              <a:rPr lang="en-GB" baseline="0" dirty="0"/>
              <a:t> of what is international development. </a:t>
            </a:r>
            <a:r>
              <a:rPr lang="en-GB" sz="1200" b="0" i="0" u="none" strike="noStrike" kern="1200" baseline="0" dirty="0">
                <a:solidFill>
                  <a:schemeClr val="tx1"/>
                </a:solidFill>
                <a:latin typeface="+mn-lt"/>
                <a:ea typeface="+mn-ea"/>
                <a:cs typeface="+mn-cs"/>
              </a:rPr>
              <a:t>Each year the UNDP publishes its Human Development Report which includes a measure of human development known as the Human Development Index (HDI). The HDI measures the three key areas – health (life expectancy in years), knowledge (literacy rates) and resources (purchasing power parity or GNI adjusted by relating it to purchasing power, e.g., taking taxes into account, etc.). It is important that ‘expert’ voices in development are diverse and include academics and commentators from the Global South who emphasise the</a:t>
            </a:r>
            <a:r>
              <a:rPr lang="en-GB" dirty="0"/>
              <a:t> structural and historical</a:t>
            </a:r>
            <a:r>
              <a:rPr lang="en-GB" baseline="0" dirty="0"/>
              <a:t> </a:t>
            </a:r>
            <a:r>
              <a:rPr lang="en-GB" dirty="0"/>
              <a:t>reasons for underdevelopment</a:t>
            </a:r>
            <a:r>
              <a:rPr lang="en-GB" baseline="0" dirty="0"/>
              <a:t>. </a:t>
            </a: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24</a:t>
            </a:fld>
            <a:endParaRPr lang="en-US"/>
          </a:p>
        </p:txBody>
      </p:sp>
    </p:spTree>
    <p:extLst>
      <p:ext uri="{BB962C8B-B14F-4D97-AF65-F5344CB8AC3E}">
        <p14:creationId xmlns:p14="http://schemas.microsoft.com/office/powerpoint/2010/main" val="2453608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a:t>
            </a:r>
            <a:r>
              <a:rPr lang="en-GB" baseline="0" dirty="0"/>
              <a:t> we are sharing images and stories from the Global South we have a duty to ensure we are doing so in a way which ensures dignity and promotes solidarity.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25</a:t>
            </a:fld>
            <a:endParaRPr lang="en-US"/>
          </a:p>
        </p:txBody>
      </p:sp>
    </p:spTree>
    <p:extLst>
      <p:ext uri="{BB962C8B-B14F-4D97-AF65-F5344CB8AC3E}">
        <p14:creationId xmlns:p14="http://schemas.microsoft.com/office/powerpoint/2010/main" val="335086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images</a:t>
            </a:r>
            <a:r>
              <a:rPr lang="en-GB" baseline="0" dirty="0"/>
              <a:t> and selected film clips, brainstorm in the chat box or on flip chart paper, things to think about when taking and using images to share your experiences from overseas volunteering. </a:t>
            </a:r>
            <a:endParaRPr lang="en-GB" dirty="0"/>
          </a:p>
          <a:p>
            <a:r>
              <a:rPr lang="en-GB" dirty="0"/>
              <a:t>You can read the full report</a:t>
            </a:r>
            <a:r>
              <a:rPr lang="en-GB" baseline="0" dirty="0"/>
              <a:t>  from </a:t>
            </a:r>
            <a:r>
              <a:rPr lang="en-GB" baseline="0" dirty="0" err="1"/>
              <a:t>RadiAid</a:t>
            </a:r>
            <a:r>
              <a:rPr lang="en-GB" baseline="0" dirty="0"/>
              <a:t> here </a:t>
            </a:r>
            <a:r>
              <a:rPr lang="en-GB" dirty="0"/>
              <a:t>https://</a:t>
            </a:r>
            <a:r>
              <a:rPr lang="en-GB" dirty="0" err="1"/>
              <a:t>www.radiaid.com</a:t>
            </a:r>
            <a:r>
              <a:rPr lang="en-GB" dirty="0"/>
              <a:t>/which-image-do-you-prefer </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26</a:t>
            </a:fld>
            <a:endParaRPr lang="en-US"/>
          </a:p>
        </p:txBody>
      </p:sp>
    </p:spTree>
    <p:extLst>
      <p:ext uri="{BB962C8B-B14F-4D97-AF65-F5344CB8AC3E}">
        <p14:creationId xmlns:p14="http://schemas.microsoft.com/office/powerpoint/2010/main" val="297752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a:t>
            </a:r>
            <a:r>
              <a:rPr lang="en-GB" baseline="0" dirty="0"/>
              <a:t> sharing images and creating case studies these are a useful set of reflection questions to use. </a:t>
            </a:r>
          </a:p>
          <a:p>
            <a:r>
              <a:rPr lang="en-GB" baseline="0" dirty="0"/>
              <a:t>You can use the case studies LINK TO NHS CASE STUDIES  and use the questions to consider how the images have been used. </a:t>
            </a:r>
          </a:p>
          <a:p>
            <a:r>
              <a:rPr lang="en-GB" baseline="0" dirty="0"/>
              <a:t>Alternatively you can select some images from current overseas fund raising campaigns and interrogate them using the above questions. </a:t>
            </a:r>
          </a:p>
          <a:p>
            <a:r>
              <a:rPr lang="en-GB" baseline="0" dirty="0"/>
              <a:t>A further question would be to consider how the text and image work together.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27</a:t>
            </a:fld>
            <a:endParaRPr lang="en-US"/>
          </a:p>
        </p:txBody>
      </p:sp>
    </p:spTree>
    <p:extLst>
      <p:ext uri="{BB962C8B-B14F-4D97-AF65-F5344CB8AC3E}">
        <p14:creationId xmlns:p14="http://schemas.microsoft.com/office/powerpoint/2010/main" val="14431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Finish the activity by returning</a:t>
            </a:r>
            <a:r>
              <a:rPr lang="en-GB" baseline="0" dirty="0"/>
              <a:t> to your original brainstorm – </a:t>
            </a:r>
            <a:r>
              <a:rPr lang="en-GB" baseline="0" dirty="0" err="1"/>
              <a:t>jamboard</a:t>
            </a:r>
            <a:r>
              <a:rPr lang="en-GB" baseline="0" dirty="0"/>
              <a:t> or flip chart paper – are there any other ideas you would like to add to them. </a:t>
            </a:r>
          </a:p>
          <a:p>
            <a:r>
              <a:rPr lang="en-GB" baseline="0" dirty="0"/>
              <a:t>Further reading on this can be found here https://</a:t>
            </a:r>
            <a:r>
              <a:rPr lang="en-GB" baseline="0" dirty="0" err="1"/>
              <a:t>www.dochas.ie</a:t>
            </a:r>
            <a:r>
              <a:rPr lang="en-GB" baseline="0" dirty="0"/>
              <a:t>/assets/Files/Illustrative_Guide_to_the_Dochas_Code_of_Conduct_on_Images_and_Messages.pdf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28</a:t>
            </a:fld>
            <a:endParaRPr lang="en-US"/>
          </a:p>
        </p:txBody>
      </p:sp>
    </p:spTree>
    <p:extLst>
      <p:ext uri="{BB962C8B-B14F-4D97-AF65-F5344CB8AC3E}">
        <p14:creationId xmlns:p14="http://schemas.microsoft.com/office/powerpoint/2010/main" val="223351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a:t>
            </a:r>
            <a:r>
              <a:rPr lang="en-GB" baseline="0" dirty="0"/>
              <a:t>  3 is for those who are involved in a partnership with the Global South or who are planning one. It provides activities to reflect on where you are on the journey and what you need to do to sustain an equitable partnership. It invites you to use various tools to support this process. Ideally you could run some of these activities with your overseas partners to help facilitate better understanding and co-operation.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29</a:t>
            </a:fld>
            <a:endParaRPr lang="en-US"/>
          </a:p>
        </p:txBody>
      </p:sp>
    </p:spTree>
    <p:extLst>
      <p:ext uri="{BB962C8B-B14F-4D97-AF65-F5344CB8AC3E}">
        <p14:creationId xmlns:p14="http://schemas.microsoft.com/office/powerpoint/2010/main" val="281731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partnership is like a hot air balloon.  Things that are helping the partnership get off the ground are in the balloon basket – the people, their vision, attitudes and practice.  The things that are preventing the hot-air balloon from flying far are in the weights around the basket.  These fall to the ground as the balloonists take charge and pilot the hot-air balloon on its journey.</a:t>
            </a: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30</a:t>
            </a:fld>
            <a:endParaRPr lang="en-US"/>
          </a:p>
        </p:txBody>
      </p:sp>
    </p:spTree>
    <p:extLst>
      <p:ext uri="{BB962C8B-B14F-4D97-AF65-F5344CB8AC3E}">
        <p14:creationId xmlns:p14="http://schemas.microsoft.com/office/powerpoint/2010/main" val="290740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Either</a:t>
            </a:r>
            <a:r>
              <a:rPr lang="en-GB" baseline="0" dirty="0"/>
              <a:t> put participants into break out rooms with a whiteboard / </a:t>
            </a:r>
            <a:r>
              <a:rPr lang="en-GB" baseline="0" dirty="0" err="1"/>
              <a:t>jamboard</a:t>
            </a:r>
            <a:r>
              <a:rPr lang="en-GB" baseline="0" dirty="0"/>
              <a:t> or if running f2f give them flip chart paper and pens. Ask them to draw a hot air balloon. They can follow the instruction on the slide. As a whole group share your balloons and discuss ideas for mitigating issues hindering partnership and ideas for achieving aspirations.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31</a:t>
            </a:fld>
            <a:endParaRPr lang="en-US"/>
          </a:p>
        </p:txBody>
      </p:sp>
    </p:spTree>
    <p:extLst>
      <p:ext uri="{BB962C8B-B14F-4D97-AF65-F5344CB8AC3E}">
        <p14:creationId xmlns:p14="http://schemas.microsoft.com/office/powerpoint/2010/main" val="199212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i="1" kern="1200" dirty="0">
                <a:solidFill>
                  <a:schemeClr val="tx1"/>
                </a:solidFill>
                <a:effectLst/>
                <a:latin typeface="+mn-lt"/>
                <a:ea typeface="+mn-ea"/>
                <a:cs typeface="+mn-cs"/>
              </a:rPr>
              <a:t>Social Identity Wheel </a:t>
            </a:r>
            <a:r>
              <a:rPr lang="en-GB" sz="1200" kern="1200" dirty="0">
                <a:solidFill>
                  <a:schemeClr val="tx1"/>
                </a:solidFill>
                <a:effectLst/>
                <a:latin typeface="+mn-lt"/>
                <a:ea typeface="+mn-ea"/>
                <a:cs typeface="+mn-cs"/>
              </a:rPr>
              <a:t>is an activity that encourages participants to build</a:t>
            </a:r>
            <a:r>
              <a:rPr lang="en-GB" sz="1200" kern="1200" baseline="0" dirty="0">
                <a:solidFill>
                  <a:schemeClr val="tx1"/>
                </a:solidFill>
                <a:effectLst/>
                <a:latin typeface="+mn-lt"/>
                <a:ea typeface="+mn-ea"/>
                <a:cs typeface="+mn-cs"/>
              </a:rPr>
              <a:t> their understanding of their own </a:t>
            </a:r>
            <a:r>
              <a:rPr lang="en-GB" sz="1200" kern="1200" dirty="0">
                <a:solidFill>
                  <a:schemeClr val="tx1"/>
                </a:solidFill>
                <a:effectLst/>
                <a:latin typeface="+mn-lt"/>
                <a:ea typeface="+mn-ea"/>
                <a:cs typeface="+mn-cs"/>
              </a:rPr>
              <a:t>social identities and to reflect on the various ways those identities become visible or more keenly felt at different times, and how those identities impact the ways others perceive or treat us.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a:t>
            </a:fld>
            <a:endParaRPr lang="en-US"/>
          </a:p>
        </p:txBody>
      </p:sp>
    </p:spTree>
    <p:extLst>
      <p:ext uri="{BB962C8B-B14F-4D97-AF65-F5344CB8AC3E}">
        <p14:creationId xmlns:p14="http://schemas.microsoft.com/office/powerpoint/2010/main" val="364169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connects to Section 1</a:t>
            </a:r>
            <a:r>
              <a:rPr lang="en-GB" baseline="0" dirty="0"/>
              <a:t>, activity 3. If you are putting together a session plan with a particular focus on equity in partnership it would be useful to include both activities.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32</a:t>
            </a:fld>
            <a:endParaRPr lang="en-US"/>
          </a:p>
        </p:txBody>
      </p:sp>
    </p:spTree>
    <p:extLst>
      <p:ext uri="{BB962C8B-B14F-4D97-AF65-F5344CB8AC3E}">
        <p14:creationId xmlns:p14="http://schemas.microsoft.com/office/powerpoint/2010/main" val="1439145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running this F2F, participants</a:t>
            </a:r>
            <a:r>
              <a:rPr lang="en-US" sz="1200" kern="1200" baseline="0" dirty="0">
                <a:solidFill>
                  <a:schemeClr val="tx1"/>
                </a:solidFill>
                <a:effectLst/>
                <a:latin typeface="+mn-lt"/>
                <a:ea typeface="+mn-ea"/>
                <a:cs typeface="+mn-cs"/>
              </a:rPr>
              <a:t> can work in groups on flipchart paper and carousel around the 7 themes – or select the ones you think are most useful for the group to explore. They should respond to the challenge using the reflection questions and adding their own personal experiences too depending on the group. The aim is to discuss ways around some of these possible barriers to equitable partnerships.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running online, divide the group into break out rooms and give each group 1 or 2 of the issues to discuss. Ask each virtual group to nominate a spokesperson to share the groups ideas.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Debrief</a:t>
            </a:r>
            <a:r>
              <a:rPr lang="en-US" sz="1200" kern="1200" baseline="0" dirty="0">
                <a:solidFill>
                  <a:schemeClr val="tx1"/>
                </a:solidFill>
                <a:effectLst/>
                <a:latin typeface="+mn-lt"/>
                <a:ea typeface="+mn-ea"/>
                <a:cs typeface="+mn-cs"/>
              </a:rPr>
              <a:t> by c</a:t>
            </a:r>
            <a:r>
              <a:rPr lang="en-US" sz="1200" kern="1200" dirty="0">
                <a:solidFill>
                  <a:schemeClr val="tx1"/>
                </a:solidFill>
                <a:effectLst/>
                <a:latin typeface="+mn-lt"/>
                <a:ea typeface="+mn-ea"/>
                <a:cs typeface="+mn-cs"/>
              </a:rPr>
              <a:t>reating a flipchart list of ideas and principles that must be addressed in order to sustain equitable partnerships.</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33</a:t>
            </a:fld>
            <a:endParaRPr lang="en-US"/>
          </a:p>
        </p:txBody>
      </p:sp>
    </p:spTree>
    <p:extLst>
      <p:ext uri="{BB962C8B-B14F-4D97-AF65-F5344CB8AC3E}">
        <p14:creationId xmlns:p14="http://schemas.microsoft.com/office/powerpoint/2010/main" val="85056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encourages</a:t>
            </a:r>
            <a:r>
              <a:rPr lang="en-GB" baseline="0" dirty="0"/>
              <a:t> participants to engage with the THET principles of partnership.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34</a:t>
            </a:fld>
            <a:endParaRPr lang="en-US"/>
          </a:p>
        </p:txBody>
      </p:sp>
    </p:spTree>
    <p:extLst>
      <p:ext uri="{BB962C8B-B14F-4D97-AF65-F5344CB8AC3E}">
        <p14:creationId xmlns:p14="http://schemas.microsoft.com/office/powerpoint/2010/main" val="374229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a:t>
            </a:r>
            <a:r>
              <a:rPr lang="en-GB" dirty="0"/>
              <a:t>he THET principles of partnership – this link has more details to share with</a:t>
            </a:r>
            <a:r>
              <a:rPr lang="en-GB" baseline="0" dirty="0"/>
              <a:t> the participants.  </a:t>
            </a:r>
            <a:r>
              <a:rPr lang="en-GB" dirty="0"/>
              <a:t>https://</a:t>
            </a:r>
            <a:r>
              <a:rPr lang="en-GB" dirty="0" err="1"/>
              <a:t>www.thet.org</a:t>
            </a:r>
            <a:r>
              <a:rPr lang="en-GB" dirty="0"/>
              <a:t>/principles-of-partnership/ </a:t>
            </a:r>
          </a:p>
          <a:p>
            <a:r>
              <a:rPr lang="en-GB" dirty="0"/>
              <a:t>Ask participants</a:t>
            </a:r>
            <a:r>
              <a:rPr lang="en-GB" baseline="0" dirty="0"/>
              <a:t> to work in small groups – either f2f or in break out rooms – and identify their top 3 most important principles for beginning a partnership or sustaining an established partnership depending on the experience in the room. </a:t>
            </a:r>
          </a:p>
          <a:p>
            <a:r>
              <a:rPr lang="en-GB" baseline="0" dirty="0"/>
              <a:t>Share the feedback between groups and highlight the THET resources which are available to support partnerships overseas.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35</a:t>
            </a:fld>
            <a:endParaRPr lang="en-US"/>
          </a:p>
        </p:txBody>
      </p:sp>
    </p:spTree>
    <p:extLst>
      <p:ext uri="{BB962C8B-B14F-4D97-AF65-F5344CB8AC3E}">
        <p14:creationId xmlns:p14="http://schemas.microsoft.com/office/powerpoint/2010/main" val="324304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Scotland Malawi Partnership (SMP)</a:t>
            </a:r>
            <a:r>
              <a:rPr lang="en-GB" baseline="0" dirty="0"/>
              <a:t> </a:t>
            </a:r>
            <a:r>
              <a:rPr lang="en-GB" dirty="0"/>
              <a:t>has also developed a</a:t>
            </a:r>
            <a:r>
              <a:rPr lang="en-GB" baseline="0" dirty="0"/>
              <a:t> set of principles for partnership in collaboration with colleagues in Malawi. Watch this 10.33 minute video clip of David Hope-Jones, CEO of SMP, as he introduces and explains the SMP principles for partnership. You can find out more about the principles and how to use them as a reflective framework on their website https://www.scotland-malawipartnership.org/about-us/our-partnership-principles </a:t>
            </a:r>
            <a:br>
              <a:rPr lang="en-GB" baseline="0" dirty="0"/>
            </a:br>
            <a:r>
              <a:rPr lang="en-GB" baseline="0" dirty="0"/>
              <a:t/>
            </a:r>
            <a:br>
              <a:rPr lang="en-GB" baseline="0" dirty="0"/>
            </a:br>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36</a:t>
            </a:fld>
            <a:endParaRPr lang="en-US"/>
          </a:p>
        </p:txBody>
      </p:sp>
    </p:spTree>
    <p:extLst>
      <p:ext uri="{BB962C8B-B14F-4D97-AF65-F5344CB8AC3E}">
        <p14:creationId xmlns:p14="http://schemas.microsoft.com/office/powerpoint/2010/main" val="250304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Hold</a:t>
            </a:r>
            <a:r>
              <a:rPr lang="en-GB" baseline="0" dirty="0"/>
              <a:t> a plenary discussion around the tools introduced, how and when you might use them and what the important take </a:t>
            </a:r>
            <a:r>
              <a:rPr lang="en-GB" baseline="0" dirty="0" err="1"/>
              <a:t>aways</a:t>
            </a:r>
            <a:r>
              <a:rPr lang="en-GB" baseline="0" dirty="0"/>
              <a:t> are for the group.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37</a:t>
            </a:fld>
            <a:endParaRPr lang="en-US"/>
          </a:p>
        </p:txBody>
      </p:sp>
    </p:spTree>
    <p:extLst>
      <p:ext uri="{BB962C8B-B14F-4D97-AF65-F5344CB8AC3E}">
        <p14:creationId xmlns:p14="http://schemas.microsoft.com/office/powerpoint/2010/main" val="232240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the </a:t>
            </a:r>
            <a:r>
              <a:rPr lang="en-GB" baseline="0"/>
              <a:t>case studies:</a:t>
            </a:r>
            <a:endParaRPr lang="en-GB" baseline="0" dirty="0"/>
          </a:p>
          <a:p>
            <a:r>
              <a:rPr lang="en-GB" sz="1200" b="0" i="0" u="none" strike="noStrike" kern="1200" dirty="0">
                <a:solidFill>
                  <a:schemeClr val="tx1"/>
                </a:solidFill>
                <a:effectLst/>
                <a:latin typeface="+mn-lt"/>
                <a:ea typeface="+mn-ea"/>
                <a:cs typeface="+mn-cs"/>
              </a:rPr>
              <a:t>Rhona: </a:t>
            </a:r>
            <a:r>
              <a:rPr lang="en-GB" sz="1200" b="0" i="0" u="none" strike="noStrike" kern="1200" dirty="0">
                <a:solidFill>
                  <a:schemeClr val="tx1"/>
                </a:solidFill>
                <a:effectLst/>
                <a:latin typeface="+mn-lt"/>
                <a:ea typeface="+mn-ea"/>
                <a:cs typeface="+mn-cs"/>
                <a:hlinkClick r:id="rId3"/>
              </a:rPr>
              <a:t>https://youtu.be/IE_c_dXiMyw</a:t>
            </a:r>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Stuart: </a:t>
            </a:r>
            <a:r>
              <a:rPr lang="en-GB" sz="1200" b="0" i="0" u="none" strike="noStrike" kern="1200" dirty="0">
                <a:solidFill>
                  <a:schemeClr val="tx1"/>
                </a:solidFill>
                <a:effectLst/>
                <a:latin typeface="+mn-lt"/>
                <a:ea typeface="+mn-ea"/>
                <a:cs typeface="+mn-cs"/>
                <a:hlinkClick r:id="rId4"/>
              </a:rPr>
              <a:t>https://youtu.be/c1NpEB9je7A</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38</a:t>
            </a:fld>
            <a:endParaRPr lang="en-US"/>
          </a:p>
        </p:txBody>
      </p:sp>
    </p:spTree>
    <p:extLst>
      <p:ext uri="{BB962C8B-B14F-4D97-AF65-F5344CB8AC3E}">
        <p14:creationId xmlns:p14="http://schemas.microsoft.com/office/powerpoint/2010/main" val="197722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personal reflection activity. Participants should use the wheel to work through the self-reflection questions on the next page. If you would like a printed version of the wheel and questions you can find them here. https://</a:t>
            </a:r>
            <a:r>
              <a:rPr lang="en-GB" baseline="0" dirty="0" err="1"/>
              <a:t>sites.lsa.umich.edu</a:t>
            </a:r>
            <a:r>
              <a:rPr lang="en-GB" baseline="0" dirty="0"/>
              <a:t>/inclusive-teaching/social-identity-wheel/  You may wish to discuss and agree the categories you want to use at the beginning of the session. These are some suggested categories and there may be others which are important for the group and they want to include.</a:t>
            </a:r>
            <a:endParaRPr lang="en-GB" dirty="0"/>
          </a:p>
        </p:txBody>
      </p:sp>
      <p:sp>
        <p:nvSpPr>
          <p:cNvPr id="4" name="Slide Number Placeholder 3"/>
          <p:cNvSpPr>
            <a:spLocks noGrp="1"/>
          </p:cNvSpPr>
          <p:nvPr>
            <p:ph type="sldNum" sz="quarter" idx="5"/>
          </p:nvPr>
        </p:nvSpPr>
        <p:spPr/>
        <p:txBody>
          <a:bodyPr/>
          <a:lstStyle/>
          <a:p>
            <a:fld id="{E28FC970-DA08-E84D-B886-EFC1C710DF82}" type="slidenum">
              <a:rPr lang="en-US" smtClean="0"/>
              <a:t>4</a:t>
            </a:fld>
            <a:endParaRPr lang="en-US"/>
          </a:p>
        </p:txBody>
      </p:sp>
    </p:spTree>
    <p:extLst>
      <p:ext uri="{BB962C8B-B14F-4D97-AF65-F5344CB8AC3E}">
        <p14:creationId xmlns:p14="http://schemas.microsoft.com/office/powerpoint/2010/main" val="30479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of this activity is personal reflection using the questions on the slide. Use the final discussion question as a plenary for the whole group. </a:t>
            </a:r>
            <a:endParaRPr lang="en-GB" dirty="0"/>
          </a:p>
        </p:txBody>
      </p:sp>
      <p:sp>
        <p:nvSpPr>
          <p:cNvPr id="4" name="Slide Number Placeholder 3"/>
          <p:cNvSpPr>
            <a:spLocks noGrp="1"/>
          </p:cNvSpPr>
          <p:nvPr>
            <p:ph type="sldNum" sz="quarter" idx="5"/>
          </p:nvPr>
        </p:nvSpPr>
        <p:spPr/>
        <p:txBody>
          <a:bodyPr/>
          <a:lstStyle/>
          <a:p>
            <a:fld id="{E28FC970-DA08-E84D-B886-EFC1C710DF82}" type="slidenum">
              <a:rPr lang="en-US" smtClean="0"/>
              <a:t>5</a:t>
            </a:fld>
            <a:endParaRPr lang="en-US"/>
          </a:p>
        </p:txBody>
      </p:sp>
    </p:spTree>
    <p:extLst>
      <p:ext uri="{BB962C8B-B14F-4D97-AF65-F5344CB8AC3E}">
        <p14:creationId xmlns:p14="http://schemas.microsoft.com/office/powerpoint/2010/main" val="16719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follows on from the previous activity and allows participants to examine their own privilege (or lack of it) and to discuss how it impacts on them both personally and professionally. The activity is based on Peggy McIntosh’s</a:t>
            </a:r>
            <a:r>
              <a:rPr lang="en-GB" sz="1200" u="none" strike="noStrike" kern="1200" dirty="0">
                <a:solidFill>
                  <a:schemeClr val="tx1"/>
                </a:solidFill>
                <a:effectLst/>
                <a:latin typeface="+mn-lt"/>
                <a:ea typeface="+mn-ea"/>
                <a:cs typeface="+mn-cs"/>
                <a:hlinkClick r:id="rId3"/>
              </a:rPr>
              <a:t> “White Privilege: Unpacking the Invisible Knapsack</a:t>
            </a:r>
            <a:r>
              <a:rPr lang="en-GB" sz="1200" kern="120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 guide for facilitators on understanding privilege can be found here </a:t>
            </a:r>
            <a:r>
              <a:rPr lang="en-GB" sz="1200" kern="1200" baseline="0" dirty="0" err="1">
                <a:solidFill>
                  <a:schemeClr val="tx1"/>
                </a:solidFill>
                <a:effectLst/>
                <a:latin typeface="+mn-lt"/>
                <a:ea typeface="+mn-ea"/>
                <a:cs typeface="+mn-cs"/>
              </a:rPr>
              <a:t>ttps</a:t>
            </a:r>
            <a:r>
              <a:rPr lang="en-GB" sz="1200" kern="1200" baseline="0" dirty="0">
                <a:solidFill>
                  <a:schemeClr val="tx1"/>
                </a:solidFill>
                <a:effectLst/>
                <a:latin typeface="+mn-lt"/>
                <a:ea typeface="+mn-ea"/>
                <a:cs typeface="+mn-cs"/>
              </a:rPr>
              <a:t>://</a:t>
            </a:r>
            <a:r>
              <a:rPr lang="en-GB" sz="1200" kern="1200" baseline="0" dirty="0" err="1">
                <a:solidFill>
                  <a:schemeClr val="tx1"/>
                </a:solidFill>
                <a:effectLst/>
                <a:latin typeface="+mn-lt"/>
                <a:ea typeface="+mn-ea"/>
                <a:cs typeface="+mn-cs"/>
              </a:rPr>
              <a:t>sites.lsa.umich.edu</a:t>
            </a:r>
            <a:r>
              <a:rPr lang="en-GB" sz="1200" kern="1200" baseline="0" dirty="0">
                <a:solidFill>
                  <a:schemeClr val="tx1"/>
                </a:solidFill>
                <a:effectLst/>
                <a:latin typeface="+mn-lt"/>
                <a:ea typeface="+mn-ea"/>
                <a:cs typeface="+mn-cs"/>
              </a:rPr>
              <a:t>/inclusive-teaching/an-instructors-guide-to-understanding-privilege/ You can also find an excerpt from Peggy McIntosh’s book here – it is useful to share with participants as a good introduction to main activity.  https://</a:t>
            </a:r>
            <a:r>
              <a:rPr lang="en-GB" sz="1200" kern="1200" baseline="0" dirty="0" err="1">
                <a:solidFill>
                  <a:schemeClr val="tx1"/>
                </a:solidFill>
                <a:effectLst/>
                <a:latin typeface="+mn-lt"/>
                <a:ea typeface="+mn-ea"/>
                <a:cs typeface="+mn-cs"/>
              </a:rPr>
              <a:t>nationalseedproject.org</a:t>
            </a:r>
            <a:r>
              <a:rPr lang="en-GB" sz="1200" kern="1200" baseline="0" dirty="0">
                <a:solidFill>
                  <a:schemeClr val="tx1"/>
                </a:solidFill>
                <a:effectLst/>
                <a:latin typeface="+mn-lt"/>
                <a:ea typeface="+mn-ea"/>
                <a:cs typeface="+mn-cs"/>
              </a:rPr>
              <a:t>/images/documents/</a:t>
            </a:r>
            <a:r>
              <a:rPr lang="en-GB" sz="1200" kern="1200" baseline="0" dirty="0" err="1">
                <a:solidFill>
                  <a:schemeClr val="tx1"/>
                </a:solidFill>
                <a:effectLst/>
                <a:latin typeface="+mn-lt"/>
                <a:ea typeface="+mn-ea"/>
                <a:cs typeface="+mn-cs"/>
              </a:rPr>
              <a:t>Knapsack_plus_Notes-Peggy_McIntosh.pdf</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6</a:t>
            </a:fld>
            <a:endParaRPr lang="en-US"/>
          </a:p>
        </p:txBody>
      </p:sp>
    </p:spTree>
    <p:extLst>
      <p:ext uri="{BB962C8B-B14F-4D97-AF65-F5344CB8AC3E}">
        <p14:creationId xmlns:p14="http://schemas.microsoft.com/office/powerpoint/2010/main" val="192374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concept of privilege using the above definition. Ask for comments / thoughts / reflections. </a:t>
            </a:r>
          </a:p>
          <a:p>
            <a:r>
              <a:rPr lang="en-GB" baseline="0" dirty="0"/>
              <a:t>If using, give each participant a copy of the excerpt from White privilege: Unpacking the Invisible Knapsack https://</a:t>
            </a:r>
            <a:r>
              <a:rPr lang="en-GB" baseline="0" dirty="0" err="1"/>
              <a:t>nationalseedproject.org</a:t>
            </a:r>
            <a:r>
              <a:rPr lang="en-GB" baseline="0" dirty="0"/>
              <a:t>/images/documents/</a:t>
            </a:r>
            <a:r>
              <a:rPr lang="en-GB" baseline="0" dirty="0" err="1"/>
              <a:t>Knapsack_plus_Notes-Peggy_McIntosh.pdf</a:t>
            </a:r>
            <a:r>
              <a:rPr lang="en-GB" baseline="0" dirty="0"/>
              <a:t> and use this as a stimulus for a group discussion. </a:t>
            </a:r>
          </a:p>
          <a:p>
            <a:r>
              <a:rPr lang="en-GB" baseline="0" dirty="0"/>
              <a:t>There are some discussion questions you can use on the next slide. If you are running this session online you will need to be able to make use of break out rooms and enable participants to choose a room to join. </a:t>
            </a:r>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7</a:t>
            </a:fld>
            <a:endParaRPr lang="en-US"/>
          </a:p>
        </p:txBody>
      </p:sp>
    </p:spTree>
    <p:extLst>
      <p:ext uri="{BB962C8B-B14F-4D97-AF65-F5344CB8AC3E}">
        <p14:creationId xmlns:p14="http://schemas.microsoft.com/office/powerpoint/2010/main" val="369144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McIntosh’s list is helpful for White people to imagine specific examples of oppression they don’t experience based on skin color. Inspired by McIntosh, other people have created similar lists of other types of privilege. On this slide there are some suggested categories. As</a:t>
            </a:r>
            <a:r>
              <a:rPr lang="en-US" sz="1200" kern="1200" baseline="0" dirty="0">
                <a:solidFill>
                  <a:schemeClr val="tx1"/>
                </a:solidFill>
                <a:effectLst/>
                <a:latin typeface="+mn-lt"/>
                <a:ea typeface="+mn-ea"/>
                <a:cs typeface="+mn-cs"/>
              </a:rPr>
              <a:t> a group you should decide if these are categories you want to work with or if there are some to add. As a facilitator it is important to ensure that ALL participants can identify with one category and recognize it as a privilege they have. Activity instruction are on the next slide.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9</a:t>
            </a:fld>
            <a:endParaRPr lang="en-US"/>
          </a:p>
        </p:txBody>
      </p:sp>
    </p:spTree>
    <p:extLst>
      <p:ext uri="{BB962C8B-B14F-4D97-AF65-F5344CB8AC3E}">
        <p14:creationId xmlns:p14="http://schemas.microsoft.com/office/powerpoint/2010/main" val="99971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a:t>
            </a:r>
            <a:r>
              <a:rPr lang="en-US" sz="1200" kern="1200" baseline="0" dirty="0">
                <a:solidFill>
                  <a:schemeClr val="tx1"/>
                </a:solidFill>
                <a:effectLst/>
                <a:latin typeface="+mn-lt"/>
                <a:ea typeface="+mn-ea"/>
                <a:cs typeface="+mn-cs"/>
              </a:rPr>
              <a:t> should review the five </a:t>
            </a:r>
            <a:r>
              <a:rPr lang="en-US" sz="1200" kern="1200" dirty="0">
                <a:solidFill>
                  <a:schemeClr val="tx1"/>
                </a:solidFill>
                <a:effectLst/>
                <a:latin typeface="+mn-lt"/>
                <a:ea typeface="+mn-ea"/>
                <a:cs typeface="+mn-cs"/>
              </a:rPr>
              <a:t>privilege list (slide</a:t>
            </a:r>
            <a:r>
              <a:rPr lang="en-US" sz="1200" kern="1200" baseline="0" dirty="0">
                <a:solidFill>
                  <a:schemeClr val="tx1"/>
                </a:solidFill>
                <a:effectLst/>
                <a:latin typeface="+mn-lt"/>
                <a:ea typeface="+mn-ea"/>
                <a:cs typeface="+mn-cs"/>
              </a:rPr>
              <a:t> 9) </a:t>
            </a:r>
            <a:r>
              <a:rPr lang="en-US" sz="1200" kern="1200" dirty="0">
                <a:solidFill>
                  <a:schemeClr val="tx1"/>
                </a:solidFill>
                <a:effectLst/>
                <a:latin typeface="+mn-lt"/>
                <a:ea typeface="+mn-ea"/>
                <a:cs typeface="+mn-cs"/>
              </a:rPr>
              <a:t>and think about which one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would like to focus on. In order to get the most out of this activity, you are strongly encouraged to choose the privileged identity that makes you the most uncomfortable and/or that you have had the least opportunity to think about. Participants</a:t>
            </a:r>
            <a:r>
              <a:rPr lang="en-US" sz="1200" kern="1200" baseline="0" dirty="0">
                <a:solidFill>
                  <a:schemeClr val="tx1"/>
                </a:solidFill>
                <a:effectLst/>
                <a:latin typeface="+mn-lt"/>
                <a:ea typeface="+mn-ea"/>
                <a:cs typeface="+mn-cs"/>
              </a:rPr>
              <a:t> create small groups based on a shared privilege they want to explore further. </a:t>
            </a:r>
            <a:endParaRPr lang="en-GB"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They can then work through the small group discussion questions on this slide. </a:t>
            </a:r>
          </a:p>
          <a:p>
            <a:pPr fontAlgn="base"/>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E28FC970-DA08-E84D-B886-EFC1C710DF82}" type="slidenum">
              <a:rPr lang="en-US" smtClean="0"/>
              <a:t>10</a:t>
            </a:fld>
            <a:endParaRPr lang="en-US"/>
          </a:p>
        </p:txBody>
      </p:sp>
    </p:spTree>
    <p:extLst>
      <p:ext uri="{BB962C8B-B14F-4D97-AF65-F5344CB8AC3E}">
        <p14:creationId xmlns:p14="http://schemas.microsoft.com/office/powerpoint/2010/main" val="402119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99C5-179B-A641-8058-ACBB7340C5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0891FA-4EA4-CC41-9EE7-4211B804C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E188B96-A039-6449-B19C-C61F6D6F7C9B}"/>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5" name="Footer Placeholder 4">
            <a:extLst>
              <a:ext uri="{FF2B5EF4-FFF2-40B4-BE49-F238E27FC236}">
                <a16:creationId xmlns:a16="http://schemas.microsoft.com/office/drawing/2014/main" id="{79726AF7-EA54-BF4F-B61E-3D7F52D5F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D1FB3-4D7E-3646-863C-5730BBEE3CC9}"/>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0634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6A2C-52F6-EA41-9AEC-90ADD91307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935807-387E-E649-9BD5-19433011CA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DC6944-E8FB-6D42-8F5E-F9FD2FBFB0DB}"/>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5" name="Footer Placeholder 4">
            <a:extLst>
              <a:ext uri="{FF2B5EF4-FFF2-40B4-BE49-F238E27FC236}">
                <a16:creationId xmlns:a16="http://schemas.microsoft.com/office/drawing/2014/main" id="{00F71837-574D-E549-8803-C84AA8D17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C1A1-A162-CF4C-9DE9-9107A591A415}"/>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5758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DDE43-D642-F14E-ADC5-3FDEC5E607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41BAD1-4A15-B147-9259-A612F118B6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0A59F5-7824-654E-8F20-ABC5F23A88A1}"/>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5" name="Footer Placeholder 4">
            <a:extLst>
              <a:ext uri="{FF2B5EF4-FFF2-40B4-BE49-F238E27FC236}">
                <a16:creationId xmlns:a16="http://schemas.microsoft.com/office/drawing/2014/main" id="{46C221FA-6798-DF4F-A5C9-1925DD9AF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300B6-5755-0644-8E06-A51D2619D007}"/>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27406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90F6-9B4F-8A4E-A2DE-1605B31A0B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7F4616-594C-2042-B166-BA95151237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739052-45C2-B04F-A993-8733E743B3A4}"/>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5" name="Footer Placeholder 4">
            <a:extLst>
              <a:ext uri="{FF2B5EF4-FFF2-40B4-BE49-F238E27FC236}">
                <a16:creationId xmlns:a16="http://schemas.microsoft.com/office/drawing/2014/main" id="{6636B8E0-C206-534D-A061-6FBDCBE72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5C03-201B-B540-A13C-A748F673377D}"/>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624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34AB-F5BF-7845-BD7C-674F7FAE99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D78B2A-E113-FB4C-BF0A-EE76CDE72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FA134C-2A99-BA4F-859A-6D8D86243809}"/>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5" name="Footer Placeholder 4">
            <a:extLst>
              <a:ext uri="{FF2B5EF4-FFF2-40B4-BE49-F238E27FC236}">
                <a16:creationId xmlns:a16="http://schemas.microsoft.com/office/drawing/2014/main" id="{4A383A0A-5E66-9644-9858-3D212E5AA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F5167-90F4-D74A-8504-D91BC8DC9F03}"/>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427891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6BF-0F75-1B43-93F9-8730C5EFBC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0179DC-F7B5-9847-8976-2F9FAF9FE1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E81778-0D02-5043-B08C-0E58CCB3DD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81710A-EC0A-4544-9FBA-C3C21870DA3F}"/>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6" name="Footer Placeholder 5">
            <a:extLst>
              <a:ext uri="{FF2B5EF4-FFF2-40B4-BE49-F238E27FC236}">
                <a16:creationId xmlns:a16="http://schemas.microsoft.com/office/drawing/2014/main" id="{4FEE79F7-E8AD-164E-90BB-8FB80C05F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6F0E1-6B89-3B46-8E89-1B30181A1B9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53792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783E-9C77-1E49-82FA-DACCBB49670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DFB8D9-6DC5-D24A-ABC9-128CA31AF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C0B35-F8D2-F34D-80B3-B7AB053B3F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6E7DB8-320A-DC48-9AB5-9C5008DED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8469C3-7B76-3142-90D7-BB25B41C95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D74325-4B96-A244-9CA4-9CFF8D7DE873}"/>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8" name="Footer Placeholder 7">
            <a:extLst>
              <a:ext uri="{FF2B5EF4-FFF2-40B4-BE49-F238E27FC236}">
                <a16:creationId xmlns:a16="http://schemas.microsoft.com/office/drawing/2014/main" id="{279A20A5-93CC-4143-96E8-41D87A385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05DC8-5FB9-E54A-BFD8-862553B153A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302034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9995-0F7D-5B48-9B71-35198A00E8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7D38E3-B429-6E4C-92E5-885F8D9C2AD4}"/>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4" name="Footer Placeholder 3">
            <a:extLst>
              <a:ext uri="{FF2B5EF4-FFF2-40B4-BE49-F238E27FC236}">
                <a16:creationId xmlns:a16="http://schemas.microsoft.com/office/drawing/2014/main" id="{683F8297-A86F-704B-8E97-F82857D54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B85745-04C6-DA41-8E1F-62E31876F8D4}"/>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3875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8D7AD-60B7-AD40-9C8A-8270F369EC8F}"/>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3" name="Footer Placeholder 2">
            <a:extLst>
              <a:ext uri="{FF2B5EF4-FFF2-40B4-BE49-F238E27FC236}">
                <a16:creationId xmlns:a16="http://schemas.microsoft.com/office/drawing/2014/main" id="{9629B63C-0009-9644-A1FF-D7228AFD1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721B3-7F7F-DC4D-A810-C2A89406896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2516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FBF-60FB-2248-83A7-3D98FD6690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B0C3690-C37B-EE4C-B873-3BACD81E8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9CA6C0-FFD0-7F4B-A40F-19D1A4C71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941877-3411-A844-A6E8-84E62CAF362C}"/>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6" name="Footer Placeholder 5">
            <a:extLst>
              <a:ext uri="{FF2B5EF4-FFF2-40B4-BE49-F238E27FC236}">
                <a16:creationId xmlns:a16="http://schemas.microsoft.com/office/drawing/2014/main" id="{511EB4DC-33C2-7B49-930D-081AB42F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4D80-63EF-AA44-A73C-80B51CD4E48E}"/>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835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F966-F899-FA45-AC27-3B911EC652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499712B-9A78-1643-AC23-DA511CB8D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A3312-1E9D-AD48-8B42-3B836F01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998295-EB07-EA48-A7D9-B9FD432D24D3}"/>
              </a:ext>
            </a:extLst>
          </p:cNvPr>
          <p:cNvSpPr>
            <a:spLocks noGrp="1"/>
          </p:cNvSpPr>
          <p:nvPr>
            <p:ph type="dt" sz="half" idx="10"/>
          </p:nvPr>
        </p:nvSpPr>
        <p:spPr/>
        <p:txBody>
          <a:bodyPr/>
          <a:lstStyle/>
          <a:p>
            <a:fld id="{27DDF373-9A42-274F-ADD9-6F781F790A79}" type="datetimeFigureOut">
              <a:rPr lang="en-US" smtClean="0"/>
              <a:t>2/1/2022</a:t>
            </a:fld>
            <a:endParaRPr lang="en-US"/>
          </a:p>
        </p:txBody>
      </p:sp>
      <p:sp>
        <p:nvSpPr>
          <p:cNvPr id="6" name="Footer Placeholder 5">
            <a:extLst>
              <a:ext uri="{FF2B5EF4-FFF2-40B4-BE49-F238E27FC236}">
                <a16:creationId xmlns:a16="http://schemas.microsoft.com/office/drawing/2014/main" id="{B63A7FA6-5F4B-EC44-8865-9021E8AF6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574B3-74F2-734A-9092-507E3182886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661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7BC63-7969-B544-8CE0-1E51F89D6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3A9229-2A09-6047-95F3-46F0DC7DE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F507BE-5062-B942-B26A-8CA1038FC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DF373-9A42-274F-ADD9-6F781F790A79}" type="datetimeFigureOut">
              <a:rPr lang="en-US" smtClean="0"/>
              <a:t>2/1/2022</a:t>
            </a:fld>
            <a:endParaRPr lang="en-US"/>
          </a:p>
        </p:txBody>
      </p:sp>
      <p:sp>
        <p:nvSpPr>
          <p:cNvPr id="5" name="Footer Placeholder 4">
            <a:extLst>
              <a:ext uri="{FF2B5EF4-FFF2-40B4-BE49-F238E27FC236}">
                <a16:creationId xmlns:a16="http://schemas.microsoft.com/office/drawing/2014/main" id="{8979274B-2EEE-D946-8E4F-094A9F6E3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10DBA-BDDE-5145-9A19-ABED49C06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BD8-FA81-6B48-9313-4F1ADC92E3F9}" type="slidenum">
              <a:rPr lang="en-US" smtClean="0"/>
              <a:t>‹#›</a:t>
            </a:fld>
            <a:endParaRPr lang="en-US"/>
          </a:p>
        </p:txBody>
      </p:sp>
    </p:spTree>
    <p:extLst>
      <p:ext uri="{BB962C8B-B14F-4D97-AF65-F5344CB8AC3E}">
        <p14:creationId xmlns:p14="http://schemas.microsoft.com/office/powerpoint/2010/main" val="264934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oJLqyuxm96k?feature=oembed" TargetMode="External"/><Relationship Id="rId5" Type="http://schemas.openxmlformats.org/officeDocument/2006/relationships/hyperlink" Target="https://www.youtube.com/watch?v=oJLqyuxm96k"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radiaid.com/social-media-guide" TargetMode="External"/><Relationship Id="rId5" Type="http://schemas.openxmlformats.org/officeDocument/2006/relationships/hyperlink" Target="https://www.dochas.ie/resources/communications-pe/code-of-conduct-on-images-and-messages/#:~:text=The%20Code%20of%20Conduct's%20guiding,promote%20fairness%2C%20solidarity%20and%20justice"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youtu.be/JDYXUFEpySE" TargetMode="External"/><Relationship Id="rId4" Type="http://schemas.openxmlformats.org/officeDocument/2006/relationships/image" Target="../media/image45.svg"/><Relationship Id="rId9" Type="http://schemas.openxmlformats.org/officeDocument/2006/relationships/image" Target="../media/image49.sv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youtu.be/IE_c_dXiMyw" TargetMode="External"/><Relationship Id="rId5" Type="http://schemas.openxmlformats.org/officeDocument/2006/relationships/hyperlink" Target="https://youtu.be/c1NpEB9je7A" TargetMode="Externa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5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6DD9793-46DA-4849-B45C-37D8FDA8EB40}"/>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A2EECF-60A7-AD4C-A4E5-CB43EB3349BF}"/>
              </a:ext>
            </a:extLst>
          </p:cNvPr>
          <p:cNvSpPr/>
          <p:nvPr/>
        </p:nvSpPr>
        <p:spPr>
          <a:xfrm>
            <a:off x="6914257" y="-200026"/>
            <a:ext cx="5477658" cy="5477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BBAE8F-158C-2449-BB5C-CEC958C8482A}"/>
              </a:ext>
            </a:extLst>
          </p:cNvPr>
          <p:cNvSpPr txBox="1"/>
          <p:nvPr/>
        </p:nvSpPr>
        <p:spPr>
          <a:xfrm>
            <a:off x="677971" y="3484203"/>
            <a:ext cx="8486775" cy="461665"/>
          </a:xfrm>
          <a:prstGeom prst="rect">
            <a:avLst/>
          </a:prstGeom>
          <a:noFill/>
        </p:spPr>
        <p:txBody>
          <a:bodyPr wrap="square" rtlCol="0">
            <a:spAutoFit/>
          </a:bodyPr>
          <a:lstStyle/>
          <a:p>
            <a:r>
              <a:rPr lang="en-US" sz="2400" dirty="0">
                <a:solidFill>
                  <a:schemeClr val="bg1"/>
                </a:solidFill>
                <a:latin typeface="Source Sans Pro" panose="020B0503030403020204" pitchFamily="34" charset="0"/>
                <a:ea typeface="Source Sans Pro" panose="020B0503030403020204" pitchFamily="34" charset="0"/>
                <a:cs typeface="Heebo" pitchFamily="2" charset="-79"/>
              </a:rPr>
              <a:t>Exploring SDG17: Partnerships for the goals</a:t>
            </a:r>
          </a:p>
        </p:txBody>
      </p:sp>
      <p:sp>
        <p:nvSpPr>
          <p:cNvPr id="26" name="TextBox 25">
            <a:extLst>
              <a:ext uri="{FF2B5EF4-FFF2-40B4-BE49-F238E27FC236}">
                <a16:creationId xmlns:a16="http://schemas.microsoft.com/office/drawing/2014/main" id="{14B539DF-60C3-7445-9A03-DD872E66FB96}"/>
              </a:ext>
            </a:extLst>
          </p:cNvPr>
          <p:cNvSpPr txBox="1"/>
          <p:nvPr/>
        </p:nvSpPr>
        <p:spPr>
          <a:xfrm>
            <a:off x="677971" y="2495939"/>
            <a:ext cx="8486775" cy="492443"/>
          </a:xfrm>
          <a:prstGeom prst="rect">
            <a:avLst/>
          </a:prstGeom>
          <a:noFill/>
        </p:spPr>
        <p:txBody>
          <a:bodyPr wrap="square" rtlCol="0">
            <a:spAutoFit/>
          </a:bodyPr>
          <a:lstStyle/>
          <a:p>
            <a:r>
              <a:rPr lang="en-US" sz="2600" dirty="0">
                <a:solidFill>
                  <a:schemeClr val="bg1"/>
                </a:solidFill>
                <a:latin typeface="Source Sans Pro Black" panose="020B0503030403020204" pitchFamily="34" charset="0"/>
                <a:ea typeface="Source Sans Pro Black" panose="020B0503030403020204" pitchFamily="34" charset="0"/>
                <a:cs typeface="Heebo" pitchFamily="2" charset="-79"/>
              </a:rPr>
              <a:t>Power and partnerships</a:t>
            </a:r>
          </a:p>
        </p:txBody>
      </p:sp>
      <p:pic>
        <p:nvPicPr>
          <p:cNvPr id="3" name="Picture 2" descr="A close up of a wheel&#10;&#10;Description automatically generated with low confidence">
            <a:extLst>
              <a:ext uri="{FF2B5EF4-FFF2-40B4-BE49-F238E27FC236}">
                <a16:creationId xmlns:a16="http://schemas.microsoft.com/office/drawing/2014/main" id="{C9E8B582-6BF9-3844-B1B5-EA006B188FEF}"/>
              </a:ext>
            </a:extLst>
          </p:cNvPr>
          <p:cNvPicPr>
            <a:picLocks noChangeAspect="1"/>
          </p:cNvPicPr>
          <p:nvPr/>
        </p:nvPicPr>
        <p:blipFill>
          <a:blip r:embed="rId3"/>
          <a:stretch>
            <a:fillRect/>
          </a:stretch>
        </p:blipFill>
        <p:spPr>
          <a:xfrm>
            <a:off x="6262051" y="-828675"/>
            <a:ext cx="6792915" cy="6792915"/>
          </a:xfrm>
          <a:prstGeom prst="rect">
            <a:avLst/>
          </a:prstGeom>
        </p:spPr>
      </p:pic>
      <p:sp>
        <p:nvSpPr>
          <p:cNvPr id="5" name="Oval 4">
            <a:extLst>
              <a:ext uri="{FF2B5EF4-FFF2-40B4-BE49-F238E27FC236}">
                <a16:creationId xmlns:a16="http://schemas.microsoft.com/office/drawing/2014/main" id="{0794A12A-E9EC-E84C-B8C1-4F15FA1EFB9B}"/>
              </a:ext>
            </a:extLst>
          </p:cNvPr>
          <p:cNvSpPr/>
          <p:nvPr/>
        </p:nvSpPr>
        <p:spPr>
          <a:xfrm>
            <a:off x="6914258" y="-200026"/>
            <a:ext cx="5477658" cy="5477658"/>
          </a:xfrm>
          <a:prstGeom prst="ellipse">
            <a:avLst/>
          </a:prstGeom>
          <a:noFill/>
          <a:ln w="25400">
            <a:solidFill>
              <a:srgbClr val="208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B82C91-3B17-704C-8D3D-01109D9A49A0}"/>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6C4676A9-F250-5946-9AA4-371313F0496E}"/>
              </a:ext>
            </a:extLst>
          </p:cNvPr>
          <p:cNvPicPr>
            <a:picLocks noChangeAspect="1"/>
          </p:cNvPicPr>
          <p:nvPr/>
        </p:nvPicPr>
        <p:blipFill>
          <a:blip r:embed="rId4"/>
          <a:stretch>
            <a:fillRect/>
          </a:stretch>
        </p:blipFill>
        <p:spPr>
          <a:xfrm>
            <a:off x="7471844" y="6155296"/>
            <a:ext cx="1079496" cy="683421"/>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28DF53FB-294A-AB44-88C4-C1308FE98AAE}"/>
              </a:ext>
            </a:extLst>
          </p:cNvPr>
          <p:cNvPicPr>
            <a:picLocks noChangeAspect="1"/>
          </p:cNvPicPr>
          <p:nvPr/>
        </p:nvPicPr>
        <p:blipFill>
          <a:blip r:embed="rId5"/>
          <a:stretch>
            <a:fillRect/>
          </a:stretch>
        </p:blipFill>
        <p:spPr>
          <a:xfrm>
            <a:off x="9541975" y="6120700"/>
            <a:ext cx="1828800" cy="635000"/>
          </a:xfrm>
          <a:prstGeom prst="rect">
            <a:avLst/>
          </a:prstGeom>
        </p:spPr>
      </p:pic>
      <p:pic>
        <p:nvPicPr>
          <p:cNvPr id="18" name="Picture 17" descr="Logo&#10;&#10;Description automatically generated">
            <a:extLst>
              <a:ext uri="{FF2B5EF4-FFF2-40B4-BE49-F238E27FC236}">
                <a16:creationId xmlns:a16="http://schemas.microsoft.com/office/drawing/2014/main" id="{F264B2F6-4A59-F84B-8B3E-0B5F3C95DE23}"/>
              </a:ext>
            </a:extLst>
          </p:cNvPr>
          <p:cNvPicPr>
            <a:picLocks noChangeAspect="1"/>
          </p:cNvPicPr>
          <p:nvPr/>
        </p:nvPicPr>
        <p:blipFill>
          <a:blip r:embed="rId6"/>
          <a:stretch>
            <a:fillRect/>
          </a:stretch>
        </p:blipFill>
        <p:spPr>
          <a:xfrm>
            <a:off x="5603071" y="6217176"/>
            <a:ext cx="878138" cy="559127"/>
          </a:xfrm>
          <a:prstGeom prst="rect">
            <a:avLst/>
          </a:prstGeom>
        </p:spPr>
      </p:pic>
      <p:pic>
        <p:nvPicPr>
          <p:cNvPr id="19" name="Picture 18" descr="Logo, company name&#10;&#10;Description automatically generated">
            <a:extLst>
              <a:ext uri="{FF2B5EF4-FFF2-40B4-BE49-F238E27FC236}">
                <a16:creationId xmlns:a16="http://schemas.microsoft.com/office/drawing/2014/main" id="{7B31AEEB-B4ED-514E-A0FF-2BF452AEF50C}"/>
              </a:ext>
            </a:extLst>
          </p:cNvPr>
          <p:cNvPicPr>
            <a:picLocks noChangeAspect="1"/>
          </p:cNvPicPr>
          <p:nvPr/>
        </p:nvPicPr>
        <p:blipFill>
          <a:blip r:embed="rId7"/>
          <a:stretch>
            <a:fillRect/>
          </a:stretch>
        </p:blipFill>
        <p:spPr>
          <a:xfrm>
            <a:off x="2969755" y="6236806"/>
            <a:ext cx="1561999" cy="554520"/>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09DC0DC9-4A0B-0940-BE12-3E4911265E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Tree>
    <p:extLst>
      <p:ext uri="{BB962C8B-B14F-4D97-AF65-F5344CB8AC3E}">
        <p14:creationId xmlns:p14="http://schemas.microsoft.com/office/powerpoint/2010/main" val="253434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646878"/>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Small group 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What is your initial reaction to this list? </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Is there anything that surprises you, raises questions for you, or that you find problematic? </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Can you share something on this list that you have experienced in your own life? </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How do you think this privilege influences your experience at work</a:t>
            </a:r>
          </a:p>
        </p:txBody>
      </p:sp>
      <p:pic>
        <p:nvPicPr>
          <p:cNvPr id="4" name="Picture 3">
            <a:extLst>
              <a:ext uri="{FF2B5EF4-FFF2-40B4-BE49-F238E27FC236}">
                <a16:creationId xmlns:a16="http://schemas.microsoft.com/office/drawing/2014/main" id="{E2E2B5B3-0E53-BD43-9EEE-F7D5886FF378}"/>
              </a:ext>
            </a:extLst>
          </p:cNvPr>
          <p:cNvPicPr>
            <a:picLocks noChangeAspect="1"/>
          </p:cNvPicPr>
          <p:nvPr/>
        </p:nvPicPr>
        <p:blipFill>
          <a:blip r:embed="rId3"/>
          <a:stretch>
            <a:fillRect/>
          </a:stretch>
        </p:blipFill>
        <p:spPr>
          <a:xfrm>
            <a:off x="5529262" y="2357086"/>
            <a:ext cx="8677275" cy="4175724"/>
          </a:xfrm>
          <a:prstGeom prst="rect">
            <a:avLst/>
          </a:prstGeom>
        </p:spPr>
      </p:pic>
    </p:spTree>
    <p:extLst>
      <p:ext uri="{BB962C8B-B14F-4D97-AF65-F5344CB8AC3E}">
        <p14:creationId xmlns:p14="http://schemas.microsoft.com/office/powerpoint/2010/main" val="133944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10898593"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70987" y="854965"/>
            <a:ext cx="8090677"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043980"/>
            <a:ext cx="6349409" cy="3200876"/>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Whole group 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t>What did it feel like to read the list?</a:t>
            </a:r>
          </a:p>
          <a:p>
            <a:pPr marL="285750" indent="-285750">
              <a:buFont typeface="Arial" panose="020B0604020202020204" pitchFamily="34" charset="0"/>
              <a:buChar char="•"/>
            </a:pPr>
            <a:r>
              <a:rPr lang="en-GB" dirty="0"/>
              <a:t>What is something you learned about yourself from the small group activity?</a:t>
            </a:r>
          </a:p>
          <a:p>
            <a:pPr marL="285750" indent="-285750">
              <a:buFont typeface="Arial" panose="020B0604020202020204" pitchFamily="34" charset="0"/>
              <a:buChar char="•"/>
            </a:pPr>
            <a:r>
              <a:rPr lang="en-GB" dirty="0"/>
              <a:t>Did anyone discover areas of implicit bias?</a:t>
            </a:r>
          </a:p>
          <a:p>
            <a:pPr marL="285750" indent="-285750">
              <a:buFont typeface="Arial" panose="020B0604020202020204" pitchFamily="34" charset="0"/>
              <a:buChar char="•"/>
            </a:pPr>
            <a:r>
              <a:rPr lang="en-GB" i="1" dirty="0"/>
              <a:t>Implicit bias: Describes the way that stereotypes and attitudes we are not aware of shape our behaviour; thoughts and feelings outside of conscious awareness and control.</a:t>
            </a:r>
          </a:p>
          <a:p>
            <a:pPr marL="285750" indent="-285750">
              <a:buFont typeface="Arial" panose="020B0604020202020204" pitchFamily="34" charset="0"/>
              <a:buChar char="•"/>
            </a:pPr>
            <a:r>
              <a:rPr lang="en-GB" dirty="0"/>
              <a:t>Why is it important to be aware of privilege and how can we use our privilege to create positive change?</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E81538B0-D359-E945-94E0-B871148AFEA3}"/>
              </a:ext>
            </a:extLst>
          </p:cNvPr>
          <p:cNvPicPr>
            <a:picLocks noChangeAspect="1"/>
          </p:cNvPicPr>
          <p:nvPr/>
        </p:nvPicPr>
        <p:blipFill>
          <a:blip r:embed="rId3"/>
          <a:stretch>
            <a:fillRect/>
          </a:stretch>
        </p:blipFill>
        <p:spPr>
          <a:xfrm>
            <a:off x="6344645" y="1819472"/>
            <a:ext cx="5634038" cy="2711242"/>
          </a:xfrm>
          <a:prstGeom prst="rect">
            <a:avLst/>
          </a:prstGeom>
        </p:spPr>
      </p:pic>
    </p:spTree>
    <p:extLst>
      <p:ext uri="{BB962C8B-B14F-4D97-AF65-F5344CB8AC3E}">
        <p14:creationId xmlns:p14="http://schemas.microsoft.com/office/powerpoint/2010/main" val="333689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3E0261-3BF7-8B4B-8AB1-56F78E1AE68B}"/>
              </a:ext>
            </a:extLst>
          </p:cNvPr>
          <p:cNvPicPr>
            <a:picLocks noChangeAspect="1"/>
          </p:cNvPicPr>
          <p:nvPr/>
        </p:nvPicPr>
        <p:blipFill>
          <a:blip r:embed="rId3"/>
          <a:stretch>
            <a:fillRect/>
          </a:stretch>
        </p:blipFill>
        <p:spPr>
          <a:xfrm rot="1437274">
            <a:off x="5422848" y="1182701"/>
            <a:ext cx="9599402" cy="4619475"/>
          </a:xfrm>
          <a:prstGeom prst="rect">
            <a:avLst/>
          </a:prstGeom>
        </p:spPr>
      </p:pic>
      <p:sp>
        <p:nvSpPr>
          <p:cNvPr id="5" name="Rectangle 4">
            <a:extLst>
              <a:ext uri="{FF2B5EF4-FFF2-40B4-BE49-F238E27FC236}">
                <a16:creationId xmlns:a16="http://schemas.microsoft.com/office/drawing/2014/main" id="{7E050D20-6A78-9748-890B-04AFAD2B042D}"/>
              </a:ext>
            </a:extLst>
          </p:cNvPr>
          <p:cNvSpPr/>
          <p:nvPr/>
        </p:nvSpPr>
        <p:spPr>
          <a:xfrm>
            <a:off x="451440" y="2398503"/>
            <a:ext cx="8050602" cy="967060"/>
          </a:xfrm>
          <a:prstGeom prst="rect">
            <a:avLst/>
          </a:prstGeom>
        </p:spPr>
        <p:txBody>
          <a:bodyPr wrap="none">
            <a:spAutoFit/>
          </a:bodyPr>
          <a:lstStyle/>
          <a:p>
            <a:pP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Power walk – how does power impact on my partnership?</a:t>
            </a:r>
          </a:p>
          <a:p>
            <a:pP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451440" y="3230613"/>
            <a:ext cx="6420847" cy="1815882"/>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t>To examine who holds power and privilege in a local and international partnership</a:t>
            </a:r>
          </a:p>
          <a:p>
            <a:pPr marL="342900" indent="-342900">
              <a:buFont typeface="Arial" panose="020B0604020202020204" pitchFamily="34" charset="0"/>
              <a:buChar char="•"/>
            </a:pPr>
            <a:r>
              <a:rPr lang="en-GB" dirty="0"/>
              <a:t>To reflect on how to ensure equity in an international partnership</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6E9D1066-8C62-CE4D-9891-1FABAAA52CD8}"/>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3B90A6-0E11-7147-976E-C2F372877507}"/>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9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text&#10;&#10;Description automatically generated">
            <a:extLst>
              <a:ext uri="{FF2B5EF4-FFF2-40B4-BE49-F238E27FC236}">
                <a16:creationId xmlns:a16="http://schemas.microsoft.com/office/drawing/2014/main" id="{C557FCEE-6288-344F-B449-74DD6EC2B38B}"/>
              </a:ext>
            </a:extLst>
          </p:cNvPr>
          <p:cNvPicPr>
            <a:picLocks noChangeAspect="1"/>
          </p:cNvPicPr>
          <p:nvPr/>
        </p:nvPicPr>
        <p:blipFill>
          <a:blip r:embed="rId3">
            <a:alphaModFix amt="36000"/>
          </a:blip>
          <a:stretch>
            <a:fillRect/>
          </a:stretch>
        </p:blipFill>
        <p:spPr>
          <a:xfrm>
            <a:off x="557248" y="-185158"/>
            <a:ext cx="3810000" cy="3810000"/>
          </a:xfrm>
          <a:prstGeom prst="rect">
            <a:avLst/>
          </a:prstGeom>
        </p:spPr>
      </p:pic>
      <p:pic>
        <p:nvPicPr>
          <p:cNvPr id="37" name="Picture 36" descr="A map of the world&#10;&#10;Description automatically generated with medium confidence">
            <a:extLst>
              <a:ext uri="{FF2B5EF4-FFF2-40B4-BE49-F238E27FC236}">
                <a16:creationId xmlns:a16="http://schemas.microsoft.com/office/drawing/2014/main" id="{C452DF14-82A9-A743-8225-0740684B51C9}"/>
              </a:ext>
            </a:extLst>
          </p:cNvPr>
          <p:cNvPicPr>
            <a:picLocks noChangeAspect="1"/>
          </p:cNvPicPr>
          <p:nvPr/>
        </p:nvPicPr>
        <p:blipFill>
          <a:blip r:embed="rId4">
            <a:alphaModFix amt="31000"/>
          </a:blip>
          <a:stretch>
            <a:fillRect/>
          </a:stretch>
        </p:blipFill>
        <p:spPr>
          <a:xfrm>
            <a:off x="371708" y="3927899"/>
            <a:ext cx="3810000" cy="3810000"/>
          </a:xfrm>
          <a:prstGeom prst="rect">
            <a:avLst/>
          </a:prstGeom>
        </p:spPr>
      </p:pic>
      <p:pic>
        <p:nvPicPr>
          <p:cNvPr id="39" name="Picture 38" descr="A picture containing electronics&#10;&#10;Description automatically generated">
            <a:extLst>
              <a:ext uri="{FF2B5EF4-FFF2-40B4-BE49-F238E27FC236}">
                <a16:creationId xmlns:a16="http://schemas.microsoft.com/office/drawing/2014/main" id="{A851DCDC-AF4A-2E44-8A02-1D41452577E5}"/>
              </a:ext>
            </a:extLst>
          </p:cNvPr>
          <p:cNvPicPr>
            <a:picLocks noChangeAspect="1"/>
          </p:cNvPicPr>
          <p:nvPr/>
        </p:nvPicPr>
        <p:blipFill>
          <a:blip r:embed="rId5">
            <a:alphaModFix amt="21000"/>
          </a:blip>
          <a:stretch>
            <a:fillRect/>
          </a:stretch>
        </p:blipFill>
        <p:spPr>
          <a:xfrm>
            <a:off x="6620133" y="-822487"/>
            <a:ext cx="6690680" cy="6690680"/>
          </a:xfrm>
          <a:prstGeom prst="rect">
            <a:avLst/>
          </a:prstGeom>
        </p:spPr>
      </p:pic>
      <p:sp>
        <p:nvSpPr>
          <p:cNvPr id="4" name="Rectangle 3">
            <a:extLst>
              <a:ext uri="{FF2B5EF4-FFF2-40B4-BE49-F238E27FC236}">
                <a16:creationId xmlns:a16="http://schemas.microsoft.com/office/drawing/2014/main" id="{D0504064-12BC-DD47-B6ED-C8FCC7D793F2}"/>
              </a:ext>
            </a:extLst>
          </p:cNvPr>
          <p:cNvSpPr/>
          <p:nvPr/>
        </p:nvSpPr>
        <p:spPr>
          <a:xfrm>
            <a:off x="2163336" y="35683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3FC0C3-4E7C-BF4B-BFB1-DD43ADDCA904}"/>
              </a:ext>
            </a:extLst>
          </p:cNvPr>
          <p:cNvSpPr txBox="1"/>
          <p:nvPr/>
        </p:nvSpPr>
        <p:spPr>
          <a:xfrm>
            <a:off x="2226527" y="512952"/>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an Eastern European 35 year old male consultant oncologist working in a large hospital in Scotland. You want to establish a partnership in Zambia.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098A07E2-FE8C-0747-823F-132D7341D852}"/>
              </a:ext>
            </a:extLst>
          </p:cNvPr>
          <p:cNvSpPr/>
          <p:nvPr/>
        </p:nvSpPr>
        <p:spPr>
          <a:xfrm>
            <a:off x="7121912" y="35683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6A22030-19A8-E14F-A994-D8EC8D69EDC1}"/>
              </a:ext>
            </a:extLst>
          </p:cNvPr>
          <p:cNvSpPr txBox="1"/>
          <p:nvPr/>
        </p:nvSpPr>
        <p:spPr>
          <a:xfrm>
            <a:off x="7185103" y="512952"/>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30 year old white female public health registrar and have volunteered overseas before starting university. You are keen to volunteer overseas again.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3" name="Rectangle 12">
            <a:extLst>
              <a:ext uri="{FF2B5EF4-FFF2-40B4-BE49-F238E27FC236}">
                <a16:creationId xmlns:a16="http://schemas.microsoft.com/office/drawing/2014/main" id="{0D96057D-B0EA-D749-829B-7C408B4C4A59}"/>
              </a:ext>
            </a:extLst>
          </p:cNvPr>
          <p:cNvSpPr/>
          <p:nvPr/>
        </p:nvSpPr>
        <p:spPr>
          <a:xfrm>
            <a:off x="2163336" y="1628076"/>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ADAC3A-E71E-CC49-9356-070CA19273CC}"/>
              </a:ext>
            </a:extLst>
          </p:cNvPr>
          <p:cNvSpPr txBox="1"/>
          <p:nvPr/>
        </p:nvSpPr>
        <p:spPr>
          <a:xfrm>
            <a:off x="2226527" y="1784189"/>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26 year old white non-binary nurse working in a rural community in the Scottish highlands. You are interested in volunteering but don’t know where to start.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5" name="Rectangle 14">
            <a:extLst>
              <a:ext uri="{FF2B5EF4-FFF2-40B4-BE49-F238E27FC236}">
                <a16:creationId xmlns:a16="http://schemas.microsoft.com/office/drawing/2014/main" id="{D27BCE0D-4489-5145-B57C-856C72D524D8}"/>
              </a:ext>
            </a:extLst>
          </p:cNvPr>
          <p:cNvSpPr/>
          <p:nvPr/>
        </p:nvSpPr>
        <p:spPr>
          <a:xfrm>
            <a:off x="7121912" y="1630754"/>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7A1F26F-01F4-364C-A669-8BE2E1E121EC}"/>
              </a:ext>
            </a:extLst>
          </p:cNvPr>
          <p:cNvSpPr txBox="1"/>
          <p:nvPr/>
        </p:nvSpPr>
        <p:spPr>
          <a:xfrm>
            <a:off x="7185103" y="1786867"/>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black 52 year old female consultant midwife in Lilongwe, Malawi.  You are a fluent English speaker and keen to share practice and learning internationally.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7" name="Rectangle 16">
            <a:extLst>
              <a:ext uri="{FF2B5EF4-FFF2-40B4-BE49-F238E27FC236}">
                <a16:creationId xmlns:a16="http://schemas.microsoft.com/office/drawing/2014/main" id="{0E12C8E8-7241-7C4B-A16B-EB3C1F0A7203}"/>
              </a:ext>
            </a:extLst>
          </p:cNvPr>
          <p:cNvSpPr/>
          <p:nvPr/>
        </p:nvSpPr>
        <p:spPr>
          <a:xfrm>
            <a:off x="2163336" y="287700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CD501A9-D9E4-5F4A-9F96-F432FADB827C}"/>
              </a:ext>
            </a:extLst>
          </p:cNvPr>
          <p:cNvSpPr txBox="1"/>
          <p:nvPr/>
        </p:nvSpPr>
        <p:spPr>
          <a:xfrm>
            <a:off x="2226528" y="3033122"/>
            <a:ext cx="4393606"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41 year old male porter of Asian heritage in a hospital in Glasgow. You have a peer life expectancy of 56. </a:t>
            </a:r>
          </a:p>
          <a:p>
            <a:r>
              <a:rPr lang="en-GB" sz="1400" dirty="0">
                <a:solidFill>
                  <a:schemeClr val="bg1"/>
                </a:solidFill>
                <a:latin typeface="Source Sans Pro" panose="020B0503030403020204" pitchFamily="34" charset="0"/>
                <a:ea typeface="Source Sans Pro" panose="020B0503030403020204" pitchFamily="34" charset="0"/>
              </a:rPr>
              <a:t>You haven’t heard of health partnerships.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19" name="Rectangle 18">
            <a:extLst>
              <a:ext uri="{FF2B5EF4-FFF2-40B4-BE49-F238E27FC236}">
                <a16:creationId xmlns:a16="http://schemas.microsoft.com/office/drawing/2014/main" id="{E71697AA-6572-0243-96CA-5E2F33430061}"/>
              </a:ext>
            </a:extLst>
          </p:cNvPr>
          <p:cNvSpPr/>
          <p:nvPr/>
        </p:nvSpPr>
        <p:spPr>
          <a:xfrm>
            <a:off x="7121912" y="2877009"/>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48D2454-7CAE-BC43-A4CA-52F5CF76D9C9}"/>
              </a:ext>
            </a:extLst>
          </p:cNvPr>
          <p:cNvSpPr txBox="1"/>
          <p:nvPr/>
        </p:nvSpPr>
        <p:spPr>
          <a:xfrm>
            <a:off x="7185103" y="2943914"/>
            <a:ext cx="4449649" cy="954107"/>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the 62 year old white male Director of a large health board in Scotland. You are a supporter of health partnerships and actively encourage staff to be involved.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1" name="Rectangle 20">
            <a:extLst>
              <a:ext uri="{FF2B5EF4-FFF2-40B4-BE49-F238E27FC236}">
                <a16:creationId xmlns:a16="http://schemas.microsoft.com/office/drawing/2014/main" id="{C0BD9A9F-8A6E-014C-9097-E70D7135EC33}"/>
              </a:ext>
            </a:extLst>
          </p:cNvPr>
          <p:cNvSpPr/>
          <p:nvPr/>
        </p:nvSpPr>
        <p:spPr>
          <a:xfrm>
            <a:off x="2163336" y="4150918"/>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5CC2BF4-7EEC-E949-87AE-139DE7FF04ED}"/>
              </a:ext>
            </a:extLst>
          </p:cNvPr>
          <p:cNvSpPr txBox="1"/>
          <p:nvPr/>
        </p:nvSpPr>
        <p:spPr>
          <a:xfrm>
            <a:off x="2226527" y="4307031"/>
            <a:ext cx="4620321" cy="738664"/>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black, male 65 year old Minister of Health for Zambia living in the capital Lusaka. You are in favour of building overseas partnerships.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3" name="Rectangle 22">
            <a:extLst>
              <a:ext uri="{FF2B5EF4-FFF2-40B4-BE49-F238E27FC236}">
                <a16:creationId xmlns:a16="http://schemas.microsoft.com/office/drawing/2014/main" id="{095754E8-7ED9-A542-90CF-2B129CD1D217}"/>
              </a:ext>
            </a:extLst>
          </p:cNvPr>
          <p:cNvSpPr/>
          <p:nvPr/>
        </p:nvSpPr>
        <p:spPr>
          <a:xfrm>
            <a:off x="7121912" y="4120593"/>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B31AAD2-EBEB-D848-AC27-B73D0FBD38EE}"/>
              </a:ext>
            </a:extLst>
          </p:cNvPr>
          <p:cNvSpPr txBox="1"/>
          <p:nvPr/>
        </p:nvSpPr>
        <p:spPr>
          <a:xfrm>
            <a:off x="7185103" y="4433229"/>
            <a:ext cx="4683512" cy="523220"/>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white 34 year old female part-time administrator</a:t>
            </a:r>
          </a:p>
          <a:p>
            <a:r>
              <a:rPr lang="en-GB" sz="1400" dirty="0">
                <a:solidFill>
                  <a:schemeClr val="bg1"/>
                </a:solidFill>
                <a:latin typeface="Source Sans Pro" panose="020B0503030403020204" pitchFamily="34" charset="0"/>
                <a:ea typeface="Source Sans Pro" panose="020B0503030403020204" pitchFamily="34" charset="0"/>
              </a:rPr>
              <a:t>in a busy hospital in the central belt.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5" name="Rectangle 24">
            <a:extLst>
              <a:ext uri="{FF2B5EF4-FFF2-40B4-BE49-F238E27FC236}">
                <a16:creationId xmlns:a16="http://schemas.microsoft.com/office/drawing/2014/main" id="{42F1A116-8E21-8440-A6B3-BD13DC215F56}"/>
              </a:ext>
            </a:extLst>
          </p:cNvPr>
          <p:cNvSpPr/>
          <p:nvPr/>
        </p:nvSpPr>
        <p:spPr>
          <a:xfrm>
            <a:off x="2163336" y="5457813"/>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798FAE6-3A0A-1645-9F54-01FC34D1AF18}"/>
              </a:ext>
            </a:extLst>
          </p:cNvPr>
          <p:cNvSpPr txBox="1"/>
          <p:nvPr/>
        </p:nvSpPr>
        <p:spPr>
          <a:xfrm>
            <a:off x="2226527" y="5758370"/>
            <a:ext cx="4620321" cy="523220"/>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A 22 year old black male health clinician working in a rural clinic in Kenya. You are keen to upskill and to learn.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7" name="Rectangle 26">
            <a:extLst>
              <a:ext uri="{FF2B5EF4-FFF2-40B4-BE49-F238E27FC236}">
                <a16:creationId xmlns:a16="http://schemas.microsoft.com/office/drawing/2014/main" id="{EFC6F5CE-C84E-204E-9A77-66D66A2221B5}"/>
              </a:ext>
            </a:extLst>
          </p:cNvPr>
          <p:cNvSpPr/>
          <p:nvPr/>
        </p:nvSpPr>
        <p:spPr>
          <a:xfrm>
            <a:off x="7121912" y="5427488"/>
            <a:ext cx="4683512" cy="1092820"/>
          </a:xfrm>
          <a:prstGeom prst="rect">
            <a:avLst/>
          </a:prstGeom>
          <a:solidFill>
            <a:srgbClr val="1A477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EECB869-D2CF-DF47-821D-7A3331C5D761}"/>
              </a:ext>
            </a:extLst>
          </p:cNvPr>
          <p:cNvSpPr txBox="1"/>
          <p:nvPr/>
        </p:nvSpPr>
        <p:spPr>
          <a:xfrm>
            <a:off x="7185103" y="5583601"/>
            <a:ext cx="4620321" cy="523220"/>
          </a:xfrm>
          <a:prstGeom prst="rect">
            <a:avLst/>
          </a:prstGeom>
          <a:noFill/>
        </p:spPr>
        <p:txBody>
          <a:bodyPr wrap="square" rtlCol="0">
            <a:spAutoFit/>
          </a:bodyPr>
          <a:lstStyle/>
          <a:p>
            <a:r>
              <a:rPr lang="en-GB" sz="1400" dirty="0">
                <a:solidFill>
                  <a:schemeClr val="bg1"/>
                </a:solidFill>
                <a:latin typeface="Source Sans Pro" panose="020B0503030403020204" pitchFamily="34" charset="0"/>
                <a:ea typeface="Source Sans Pro" panose="020B0503030403020204" pitchFamily="34" charset="0"/>
              </a:rPr>
              <a:t>You are a 44 year old </a:t>
            </a:r>
            <a:r>
              <a:rPr lang="en-GB" sz="1400">
                <a:solidFill>
                  <a:schemeClr val="bg1"/>
                </a:solidFill>
                <a:latin typeface="Source Sans Pro" panose="020B0503030403020204" pitchFamily="34" charset="0"/>
                <a:ea typeface="Source Sans Pro" panose="020B0503030403020204" pitchFamily="34" charset="0"/>
              </a:rPr>
              <a:t>female  </a:t>
            </a:r>
            <a:r>
              <a:rPr lang="en-GB" sz="1400" dirty="0">
                <a:solidFill>
                  <a:schemeClr val="bg1"/>
                </a:solidFill>
                <a:latin typeface="Source Sans Pro" panose="020B0503030403020204" pitchFamily="34" charset="0"/>
                <a:ea typeface="Source Sans Pro" panose="020B0503030403020204" pitchFamily="34" charset="0"/>
              </a:rPr>
              <a:t>GP in Dundee. You are want to improve health inequalities within the community you work in.  </a:t>
            </a:r>
            <a:endParaRPr lang="en-US" sz="1400" dirty="0">
              <a:solidFill>
                <a:schemeClr val="bg1"/>
              </a:solidFill>
              <a:latin typeface="Source Sans Pro" panose="020B0503030403020204" pitchFamily="34" charset="0"/>
              <a:ea typeface="Source Sans Pro" panose="020B0503030403020204" pitchFamily="34" charset="0"/>
            </a:endParaRPr>
          </a:p>
        </p:txBody>
      </p:sp>
      <p:sp>
        <p:nvSpPr>
          <p:cNvPr id="29" name="Rectangle 28">
            <a:extLst>
              <a:ext uri="{FF2B5EF4-FFF2-40B4-BE49-F238E27FC236}">
                <a16:creationId xmlns:a16="http://schemas.microsoft.com/office/drawing/2014/main" id="{39877137-C5C7-F44B-BF16-D4CF93210E95}"/>
              </a:ext>
            </a:extLst>
          </p:cNvPr>
          <p:cNvSpPr/>
          <p:nvPr/>
        </p:nvSpPr>
        <p:spPr>
          <a:xfrm rot="16200000">
            <a:off x="-2697008" y="3027349"/>
            <a:ext cx="6508513" cy="792140"/>
          </a:xfrm>
          <a:prstGeom prst="rect">
            <a:avLst/>
          </a:prstGeom>
        </p:spPr>
        <p:txBody>
          <a:bodyPr wrap="none">
            <a:spAutoFit/>
          </a:bodyPr>
          <a:lstStyle/>
          <a:p>
            <a:pPr>
              <a:lnSpc>
                <a:spcPct val="150000"/>
              </a:lnSpc>
            </a:pPr>
            <a:r>
              <a:rPr lang="en-US" sz="16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Power walk – how does power impact on our partnership?</a:t>
            </a:r>
          </a:p>
          <a:p>
            <a:pPr>
              <a:lnSpc>
                <a:spcPct val="150000"/>
              </a:lnSpc>
            </a:pPr>
            <a:endParaRPr lang="en-US" sz="16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Tree>
    <p:extLst>
      <p:ext uri="{BB962C8B-B14F-4D97-AF65-F5344CB8AC3E}">
        <p14:creationId xmlns:p14="http://schemas.microsoft.com/office/powerpoint/2010/main" val="424832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10898593"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268396" y="895666"/>
            <a:ext cx="9655207" cy="1696042"/>
          </a:xfrm>
          <a:prstGeom prst="rect">
            <a:avLst/>
          </a:prstGeom>
        </p:spPr>
        <p:txBody>
          <a:bodyPr wrap="none">
            <a:spAutoFit/>
          </a:bodyPr>
          <a:lstStyle/>
          <a:p>
            <a:pP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Power walk – how does power impact on our partnership?</a:t>
            </a:r>
          </a:p>
          <a:p>
            <a:pP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268396" y="1958783"/>
            <a:ext cx="6349409" cy="1508105"/>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Discussion questions </a:t>
            </a:r>
          </a:p>
          <a:p>
            <a:pPr marL="285750" indent="-28575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How might each of these power categories impact on partnership? </a:t>
            </a:r>
          </a:p>
          <a:p>
            <a:pPr marL="285750" indent="-28575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Why is it important to consider these when embarking on a partnership with the Global South?</a:t>
            </a:r>
          </a:p>
        </p:txBody>
      </p:sp>
      <p:sp>
        <p:nvSpPr>
          <p:cNvPr id="3" name="Rectangle 2">
            <a:extLst>
              <a:ext uri="{FF2B5EF4-FFF2-40B4-BE49-F238E27FC236}">
                <a16:creationId xmlns:a16="http://schemas.microsoft.com/office/drawing/2014/main" id="{2E09EC38-D70F-7D4E-8C0E-5E93115B0A93}"/>
              </a:ext>
            </a:extLst>
          </p:cNvPr>
          <p:cNvSpPr/>
          <p:nvPr/>
        </p:nvSpPr>
        <p:spPr>
          <a:xfrm>
            <a:off x="6612200" y="2830605"/>
            <a:ext cx="6096000" cy="2246769"/>
          </a:xfrm>
          <a:prstGeom prst="rect">
            <a:avLst/>
          </a:prstGeom>
        </p:spPr>
        <p:txBody>
          <a:bodyPr>
            <a:spAutoFit/>
          </a:bodyPr>
          <a:lstStyle/>
          <a:p>
            <a:pPr algn="ctr"/>
            <a:r>
              <a:rPr lang="en-GB" sz="1400" b="1" dirty="0">
                <a:solidFill>
                  <a:srgbClr val="1A4775"/>
                </a:solidFill>
                <a:latin typeface="Source Sans Pro Black" panose="020B0503030403020204" pitchFamily="34" charset="0"/>
                <a:ea typeface="Source Sans Pro Black" panose="020B0503030403020204" pitchFamily="34" charset="0"/>
              </a:rPr>
              <a:t>Power categories </a:t>
            </a:r>
          </a:p>
          <a:p>
            <a:pPr algn="ctr"/>
            <a:r>
              <a:rPr lang="en-GB" sz="1400" b="1" dirty="0">
                <a:solidFill>
                  <a:srgbClr val="1A4775"/>
                </a:solidFill>
                <a:latin typeface="Source Sans Pro" panose="020B0503030403020204" pitchFamily="34" charset="0"/>
                <a:ea typeface="Source Sans Pro" panose="020B0503030403020204" pitchFamily="34" charset="0"/>
              </a:rPr>
              <a:t>Gender</a:t>
            </a:r>
          </a:p>
          <a:p>
            <a:pPr algn="ctr"/>
            <a:r>
              <a:rPr lang="en-GB" sz="1400" b="1" dirty="0">
                <a:solidFill>
                  <a:srgbClr val="1A4775"/>
                </a:solidFill>
                <a:latin typeface="Source Sans Pro" panose="020B0503030403020204" pitchFamily="34" charset="0"/>
                <a:ea typeface="Source Sans Pro" panose="020B0503030403020204" pitchFamily="34" charset="0"/>
              </a:rPr>
              <a:t>Community connections</a:t>
            </a:r>
          </a:p>
          <a:p>
            <a:pPr algn="ctr"/>
            <a:r>
              <a:rPr lang="en-GB" sz="1400" b="1" dirty="0">
                <a:solidFill>
                  <a:srgbClr val="1A4775"/>
                </a:solidFill>
                <a:latin typeface="Source Sans Pro" panose="020B0503030403020204" pitchFamily="34" charset="0"/>
                <a:ea typeface="Source Sans Pro" panose="020B0503030403020204" pitchFamily="34" charset="0"/>
              </a:rPr>
              <a:t>Technology</a:t>
            </a:r>
          </a:p>
          <a:p>
            <a:pPr algn="ctr"/>
            <a:r>
              <a:rPr lang="en-GB" sz="1400" b="1" dirty="0">
                <a:solidFill>
                  <a:srgbClr val="1A4775"/>
                </a:solidFill>
                <a:latin typeface="Source Sans Pro" panose="020B0503030403020204" pitchFamily="34" charset="0"/>
                <a:ea typeface="Source Sans Pro" panose="020B0503030403020204" pitchFamily="34" charset="0"/>
              </a:rPr>
              <a:t>Level of authority</a:t>
            </a:r>
          </a:p>
          <a:p>
            <a:pPr algn="ctr"/>
            <a:r>
              <a:rPr lang="en-GB" sz="1400" b="1" dirty="0">
                <a:solidFill>
                  <a:srgbClr val="1A4775"/>
                </a:solidFill>
                <a:latin typeface="Source Sans Pro" panose="020B0503030403020204" pitchFamily="34" charset="0"/>
                <a:ea typeface="Source Sans Pro" panose="020B0503030403020204" pitchFamily="34" charset="0"/>
              </a:rPr>
              <a:t>Language</a:t>
            </a:r>
          </a:p>
          <a:p>
            <a:pPr algn="ctr"/>
            <a:r>
              <a:rPr lang="en-GB" sz="1400" b="1" dirty="0">
                <a:solidFill>
                  <a:srgbClr val="1A4775"/>
                </a:solidFill>
                <a:latin typeface="Source Sans Pro" panose="020B0503030403020204" pitchFamily="34" charset="0"/>
                <a:ea typeface="Source Sans Pro" panose="020B0503030403020204" pitchFamily="34" charset="0"/>
              </a:rPr>
              <a:t>Time for the project</a:t>
            </a:r>
          </a:p>
          <a:p>
            <a:pPr algn="ctr"/>
            <a:r>
              <a:rPr lang="en-GB" sz="1400" b="1" dirty="0">
                <a:solidFill>
                  <a:srgbClr val="1A4775"/>
                </a:solidFill>
                <a:latin typeface="Source Sans Pro" panose="020B0503030403020204" pitchFamily="34" charset="0"/>
                <a:ea typeface="Source Sans Pro" panose="020B0503030403020204" pitchFamily="34" charset="0"/>
              </a:rPr>
              <a:t>Skill level</a:t>
            </a:r>
          </a:p>
          <a:p>
            <a:pPr algn="ctr"/>
            <a:r>
              <a:rPr lang="en-GB" sz="1400" b="1" dirty="0">
                <a:solidFill>
                  <a:srgbClr val="1A4775"/>
                </a:solidFill>
                <a:latin typeface="Source Sans Pro" panose="020B0503030403020204" pitchFamily="34" charset="0"/>
                <a:ea typeface="Source Sans Pro" panose="020B0503030403020204" pitchFamily="34" charset="0"/>
              </a:rPr>
              <a:t>Money</a:t>
            </a:r>
          </a:p>
          <a:p>
            <a:pPr algn="ctr"/>
            <a:r>
              <a:rPr lang="en-GB" sz="1400" b="1" dirty="0">
                <a:solidFill>
                  <a:srgbClr val="1A4775"/>
                </a:solidFill>
                <a:latin typeface="Source Sans Pro" panose="020B0503030403020204" pitchFamily="34" charset="0"/>
                <a:ea typeface="Source Sans Pro" panose="020B0503030403020204" pitchFamily="34" charset="0"/>
              </a:rPr>
              <a:t>Ability to travel</a:t>
            </a:r>
            <a:endParaRPr lang="en-US" sz="1400" b="1" dirty="0">
              <a:solidFill>
                <a:srgbClr val="1A4775"/>
              </a:solidFill>
              <a:latin typeface="Source Sans Pro" panose="020B0503030403020204" pitchFamily="34" charset="0"/>
              <a:ea typeface="Source Sans Pro" panose="020B0503030403020204" pitchFamily="34" charset="0"/>
            </a:endParaRPr>
          </a:p>
        </p:txBody>
      </p:sp>
      <p:sp>
        <p:nvSpPr>
          <p:cNvPr id="8" name="Oval 7">
            <a:extLst>
              <a:ext uri="{FF2B5EF4-FFF2-40B4-BE49-F238E27FC236}">
                <a16:creationId xmlns:a16="http://schemas.microsoft.com/office/drawing/2014/main" id="{E37C779A-4966-AD4D-BEC2-B5571E6870ED}"/>
              </a:ext>
            </a:extLst>
          </p:cNvPr>
          <p:cNvSpPr/>
          <p:nvPr/>
        </p:nvSpPr>
        <p:spPr>
          <a:xfrm>
            <a:off x="8088437" y="2344201"/>
            <a:ext cx="3143526" cy="3143526"/>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306696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5427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1703923" y="3883510"/>
            <a:ext cx="9212778"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Part 2: Unlearning: charity, development and the media</a:t>
            </a:r>
          </a:p>
        </p:txBody>
      </p:sp>
      <p:sp>
        <p:nvSpPr>
          <p:cNvPr id="8" name="Rectangle 7">
            <a:extLst>
              <a:ext uri="{FF2B5EF4-FFF2-40B4-BE49-F238E27FC236}">
                <a16:creationId xmlns:a16="http://schemas.microsoft.com/office/drawing/2014/main" id="{F2B2AD83-9B66-B84F-9192-004A14E7BCC5}"/>
              </a:ext>
            </a:extLst>
          </p:cNvPr>
          <p:cNvSpPr/>
          <p:nvPr/>
        </p:nvSpPr>
        <p:spPr>
          <a:xfrm>
            <a:off x="3767475" y="4435910"/>
            <a:ext cx="4657044" cy="1428724"/>
          </a:xfrm>
          <a:prstGeom prst="rect">
            <a:avLst/>
          </a:prstGeom>
        </p:spPr>
        <p:txBody>
          <a:bodyPr wrap="none">
            <a:spAutoFit/>
          </a:bodyPr>
          <a:lstStyle/>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1: </a:t>
            </a:r>
            <a:r>
              <a:rPr lang="en-GB" sz="2000" dirty="0" err="1">
                <a:solidFill>
                  <a:srgbClr val="1A4775"/>
                </a:solidFill>
                <a:latin typeface="Source Sans Pro" panose="020B0503030403020204" pitchFamily="34" charset="0"/>
                <a:ea typeface="Source Sans Pro" panose="020B0503030403020204" pitchFamily="34" charset="0"/>
              </a:rPr>
              <a:t>Radi</a:t>
            </a:r>
            <a:r>
              <a:rPr lang="en-GB" sz="2000" dirty="0">
                <a:solidFill>
                  <a:srgbClr val="1A4775"/>
                </a:solidFill>
                <a:latin typeface="Source Sans Pro" panose="020B0503030403020204" pitchFamily="34" charset="0"/>
                <a:ea typeface="Source Sans Pro" panose="020B0503030403020204" pitchFamily="34" charset="0"/>
              </a:rPr>
              <a:t>-Aid</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2: What is development?</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3: How to communicate the world</a:t>
            </a:r>
            <a:endParaRPr lang="en-US" sz="2000" dirty="0">
              <a:solidFill>
                <a:srgbClr val="1A4775"/>
              </a:solidFill>
              <a:latin typeface="Source Sans Pro" panose="020B0503030403020204" pitchFamily="34" charset="0"/>
              <a:ea typeface="Source Sans Pro" panose="020B0503030403020204" pitchFamily="34" charset="0"/>
              <a:cs typeface="Heebo" pitchFamily="2" charset="-79"/>
            </a:endParaRP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702967" y="993366"/>
            <a:ext cx="2786059" cy="2786059"/>
          </a:xfrm>
          <a:prstGeom prst="rect">
            <a:avLst/>
          </a:prstGeom>
        </p:spPr>
      </p:pic>
    </p:spTree>
    <p:extLst>
      <p:ext uri="{BB962C8B-B14F-4D97-AF65-F5344CB8AC3E}">
        <p14:creationId xmlns:p14="http://schemas.microsoft.com/office/powerpoint/2010/main" val="259858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476375" y="1766888"/>
            <a:ext cx="328006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a:t>
            </a:r>
            <a:r>
              <a:rPr lang="en-US" sz="2800" b="1" dirty="0" err="1">
                <a:solidFill>
                  <a:schemeClr val="bg1"/>
                </a:solidFill>
                <a:latin typeface="Source Sans Pro Black" panose="020B0503030403020204" pitchFamily="34" charset="0"/>
                <a:ea typeface="Source Sans Pro Black" panose="020B0503030403020204" pitchFamily="34" charset="0"/>
                <a:cs typeface="Heebo" pitchFamily="2" charset="-79"/>
              </a:rPr>
              <a:t>Radi</a:t>
            </a:r>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-Aid</a:t>
            </a:r>
          </a:p>
        </p:txBody>
      </p:sp>
      <p:sp>
        <p:nvSpPr>
          <p:cNvPr id="6" name="Rectangle 5">
            <a:extLst>
              <a:ext uri="{FF2B5EF4-FFF2-40B4-BE49-F238E27FC236}">
                <a16:creationId xmlns:a16="http://schemas.microsoft.com/office/drawing/2014/main" id="{97327523-C556-9B4D-9874-04DB76B1A4DD}"/>
              </a:ext>
            </a:extLst>
          </p:cNvPr>
          <p:cNvSpPr/>
          <p:nvPr/>
        </p:nvSpPr>
        <p:spPr>
          <a:xfrm>
            <a:off x="1476375" y="2578090"/>
            <a:ext cx="6096000" cy="1200329"/>
          </a:xfrm>
          <a:prstGeom prst="rect">
            <a:avLst/>
          </a:prstGeom>
        </p:spPr>
        <p:txBody>
          <a:bodyPr>
            <a:spAutoFit/>
          </a:bodyPr>
          <a:lstStyle/>
          <a:p>
            <a:r>
              <a:rPr lang="en-GB" b="1" dirty="0">
                <a:solidFill>
                  <a:schemeClr val="bg1"/>
                </a:solidFill>
                <a:latin typeface="Source Sans Pro Black" panose="020B0503030403020204" pitchFamily="34" charset="0"/>
                <a:ea typeface="Source Sans Pro Black" panose="020B0503030403020204" pitchFamily="34" charset="0"/>
              </a:rPr>
              <a:t>Aims</a:t>
            </a:r>
          </a:p>
          <a:p>
            <a:r>
              <a:rPr lang="en-GB" dirty="0">
                <a:solidFill>
                  <a:schemeClr val="bg1"/>
                </a:solidFill>
                <a:latin typeface="Source Sans Pro" panose="020B0503030403020204" pitchFamily="34" charset="0"/>
                <a:ea typeface="Source Sans Pro" panose="020B0503030403020204" pitchFamily="34" charset="0"/>
              </a:rPr>
              <a:t>To challenge perceptions around issues of poverty and development</a:t>
            </a:r>
          </a:p>
          <a:p>
            <a:r>
              <a:rPr lang="en-GB" dirty="0">
                <a:solidFill>
                  <a:schemeClr val="bg1"/>
                </a:solidFill>
                <a:latin typeface="Source Sans Pro" panose="020B0503030403020204" pitchFamily="34" charset="0"/>
                <a:ea typeface="Source Sans Pro" panose="020B0503030403020204" pitchFamily="34" charset="0"/>
              </a:rPr>
              <a:t>To reflect on the difference between charity vs justice</a:t>
            </a:r>
          </a:p>
        </p:txBody>
      </p:sp>
      <p:pic>
        <p:nvPicPr>
          <p:cNvPr id="12" name="Picture 11" descr="A picture containing text&#10;&#10;Description automatically generated">
            <a:extLst>
              <a:ext uri="{FF2B5EF4-FFF2-40B4-BE49-F238E27FC236}">
                <a16:creationId xmlns:a16="http://schemas.microsoft.com/office/drawing/2014/main" id="{608087A9-5B60-FA43-A633-CA6C5D61EE70}"/>
              </a:ext>
            </a:extLst>
          </p:cNvPr>
          <p:cNvPicPr>
            <a:picLocks noChangeAspect="1"/>
          </p:cNvPicPr>
          <p:nvPr/>
        </p:nvPicPr>
        <p:blipFill>
          <a:blip r:embed="rId3"/>
          <a:stretch>
            <a:fillRect/>
          </a:stretch>
        </p:blipFill>
        <p:spPr>
          <a:xfrm>
            <a:off x="6586537" y="2864685"/>
            <a:ext cx="7319963" cy="4117479"/>
          </a:xfrm>
          <a:prstGeom prst="rect">
            <a:avLst/>
          </a:prstGeom>
        </p:spPr>
      </p:pic>
    </p:spTree>
    <p:extLst>
      <p:ext uri="{BB962C8B-B14F-4D97-AF65-F5344CB8AC3E}">
        <p14:creationId xmlns:p14="http://schemas.microsoft.com/office/powerpoint/2010/main" val="118035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1501053" y="382566"/>
            <a:ext cx="328006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a:t>
            </a:r>
            <a:r>
              <a:rPr lang="en-US" sz="2800" b="1" dirty="0" err="1">
                <a:solidFill>
                  <a:schemeClr val="bg1"/>
                </a:solidFill>
                <a:latin typeface="Source Sans Pro Black" panose="020B0503030403020204" pitchFamily="34" charset="0"/>
                <a:ea typeface="Source Sans Pro Black" panose="020B0503030403020204" pitchFamily="34" charset="0"/>
                <a:cs typeface="Heebo" pitchFamily="2" charset="-79"/>
              </a:rPr>
              <a:t>Radi</a:t>
            </a:r>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-Aid</a:t>
            </a:r>
          </a:p>
        </p:txBody>
      </p:sp>
      <p:pic>
        <p:nvPicPr>
          <p:cNvPr id="4" name="Online Media 3" descr="Africa For Norway - New charity single out now!">
            <a:hlinkClick r:id="" action="ppaction://media"/>
            <a:extLst>
              <a:ext uri="{FF2B5EF4-FFF2-40B4-BE49-F238E27FC236}">
                <a16:creationId xmlns:a16="http://schemas.microsoft.com/office/drawing/2014/main" id="{076E5AD0-C6E1-664E-AC49-147FF873C8FB}"/>
              </a:ext>
            </a:extLst>
          </p:cNvPr>
          <p:cNvPicPr>
            <a:picLocks noRot="1" noChangeAspect="1"/>
          </p:cNvPicPr>
          <p:nvPr>
            <a:videoFile r:link="rId1"/>
          </p:nvPr>
        </p:nvPicPr>
        <p:blipFill>
          <a:blip r:embed="rId4"/>
          <a:stretch>
            <a:fillRect/>
          </a:stretch>
        </p:blipFill>
        <p:spPr>
          <a:xfrm>
            <a:off x="1501053" y="948650"/>
            <a:ext cx="9189893" cy="5192289"/>
          </a:xfrm>
          <a:prstGeom prst="rect">
            <a:avLst/>
          </a:prstGeom>
        </p:spPr>
      </p:pic>
      <p:sp>
        <p:nvSpPr>
          <p:cNvPr id="9" name="Rectangle 8">
            <a:extLst>
              <a:ext uri="{FF2B5EF4-FFF2-40B4-BE49-F238E27FC236}">
                <a16:creationId xmlns:a16="http://schemas.microsoft.com/office/drawing/2014/main" id="{B830F533-B992-9546-B43E-35F39A508058}"/>
              </a:ext>
            </a:extLst>
          </p:cNvPr>
          <p:cNvSpPr/>
          <p:nvPr/>
        </p:nvSpPr>
        <p:spPr>
          <a:xfrm>
            <a:off x="1501053" y="948650"/>
            <a:ext cx="9189893" cy="5192289"/>
          </a:xfrm>
          <a:prstGeom prst="rect">
            <a:avLst/>
          </a:prstGeom>
          <a:noFill/>
          <a:ln w="50800">
            <a:solidFill>
              <a:srgbClr val="8AC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90824E-86A2-0843-BBD9-7956912076BB}"/>
              </a:ext>
            </a:extLst>
          </p:cNvPr>
          <p:cNvSpPr txBox="1"/>
          <p:nvPr/>
        </p:nvSpPr>
        <p:spPr>
          <a:xfrm>
            <a:off x="6843713" y="6183803"/>
            <a:ext cx="5757862" cy="276999"/>
          </a:xfrm>
          <a:prstGeom prst="rect">
            <a:avLst/>
          </a:prstGeom>
          <a:noFill/>
        </p:spPr>
        <p:txBody>
          <a:bodyPr wrap="square" rtlCol="0">
            <a:spAutoFit/>
          </a:bodyPr>
          <a:lstStyle/>
          <a:p>
            <a:r>
              <a:rPr lang="en-US" sz="1200" dirty="0">
                <a:solidFill>
                  <a:schemeClr val="bg1"/>
                </a:solidFill>
                <a:latin typeface="Source Sans Pro" panose="020B0503030403020204" pitchFamily="34" charset="0"/>
                <a:ea typeface="Source Sans Pro" panose="020B0503030403020204" pitchFamily="34" charset="0"/>
              </a:rPr>
              <a:t>Source: </a:t>
            </a:r>
            <a:r>
              <a:rPr lang="en-US" sz="1200" dirty="0">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xmlns="" val="tx"/>
                    </a:ext>
                  </a:extLst>
                </a:hlinkClick>
              </a:rPr>
              <a:t>https://</a:t>
            </a:r>
            <a:r>
              <a:rPr lang="en-US" sz="1200" dirty="0" err="1">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xmlns="" val="tx"/>
                    </a:ext>
                  </a:extLst>
                </a:hlinkClick>
              </a:rPr>
              <a:t>www.youtube.com</a:t>
            </a:r>
            <a:r>
              <a:rPr lang="en-US" sz="1200" dirty="0">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xmlns="" val="tx"/>
                    </a:ext>
                  </a:extLst>
                </a:hlinkClick>
              </a:rPr>
              <a:t>/</a:t>
            </a:r>
            <a:r>
              <a:rPr lang="en-US" sz="1200" dirty="0" err="1">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xmlns="" val="tx"/>
                    </a:ext>
                  </a:extLst>
                </a:hlinkClick>
              </a:rPr>
              <a:t>watch?v</a:t>
            </a:r>
            <a:r>
              <a:rPr lang="en-US" sz="1200" dirty="0">
                <a:solidFill>
                  <a:schemeClr val="bg1"/>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xmlns="" val="tx"/>
                    </a:ext>
                  </a:extLst>
                </a:hlinkClick>
              </a:rPr>
              <a:t>=oJLqyuxm96k</a:t>
            </a:r>
            <a:endParaRPr lang="en-US" sz="12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205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80090" y="1521070"/>
            <a:ext cx="2828018"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a:t>
            </a:r>
            <a:r>
              <a:rPr lang="en-US" sz="2400" b="1" dirty="0" err="1">
                <a:solidFill>
                  <a:srgbClr val="1A4775"/>
                </a:solidFill>
                <a:latin typeface="Source Sans Pro Black" panose="020B0503030403020204" pitchFamily="34" charset="0"/>
                <a:ea typeface="Source Sans Pro Black" panose="020B0503030403020204" pitchFamily="34" charset="0"/>
                <a:cs typeface="Heebo" pitchFamily="2" charset="-79"/>
              </a:rPr>
              <a:t>Radi</a:t>
            </a: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-Aid</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923877"/>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t>How did the film make you feel?</a:t>
            </a:r>
          </a:p>
          <a:p>
            <a:pPr marL="342900" indent="-342900">
              <a:buFont typeface="Arial" panose="020B0604020202020204" pitchFamily="34" charset="0"/>
              <a:buChar char="•"/>
            </a:pPr>
            <a:r>
              <a:rPr lang="en-GB" dirty="0"/>
              <a:t>Why do you think the film was made? </a:t>
            </a:r>
          </a:p>
          <a:p>
            <a:pPr marL="342900" indent="-342900">
              <a:buFont typeface="Arial" panose="020B0604020202020204" pitchFamily="34" charset="0"/>
              <a:buChar char="•"/>
            </a:pPr>
            <a:r>
              <a:rPr lang="en-GB" dirty="0"/>
              <a:t>What stereotypes were challenged? </a:t>
            </a:r>
          </a:p>
          <a:p>
            <a:pPr marL="342900" indent="-342900">
              <a:buFont typeface="Arial" panose="020B0604020202020204" pitchFamily="34" charset="0"/>
              <a:buChar char="•"/>
            </a:pPr>
            <a:r>
              <a:rPr lang="en-GB" dirty="0"/>
              <a:t>Is charity always a good thing? </a:t>
            </a:r>
          </a:p>
          <a:p>
            <a:pPr marL="342900" indent="-342900">
              <a:buFont typeface="Arial" panose="020B0604020202020204" pitchFamily="34" charset="0"/>
              <a:buChar char="•"/>
            </a:pPr>
            <a:r>
              <a:rPr lang="en-GB" dirty="0"/>
              <a:t>What is the difference between charity and justice?</a:t>
            </a:r>
          </a:p>
          <a:p>
            <a:pPr marL="342900" indent="-342900">
              <a:buFont typeface="Arial" panose="020B0604020202020204" pitchFamily="34" charset="0"/>
              <a:buChar char="•"/>
            </a:pPr>
            <a:r>
              <a:rPr lang="en-GB" dirty="0"/>
              <a:t>How do you understand the term ‘white saviour’? </a:t>
            </a:r>
          </a:p>
          <a:p>
            <a:pPr marL="342900" indent="-342900">
              <a:buFont typeface="Arial" panose="020B0604020202020204" pitchFamily="34" charset="0"/>
              <a:buChar char="•"/>
            </a:pPr>
            <a:r>
              <a:rPr lang="en-GB" dirty="0"/>
              <a:t>What implications does this have for you as a volunteer overseas?</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4" name="Picture 3">
            <a:extLst>
              <a:ext uri="{FF2B5EF4-FFF2-40B4-BE49-F238E27FC236}">
                <a16:creationId xmlns:a16="http://schemas.microsoft.com/office/drawing/2014/main" id="{E2E2B5B3-0E53-BD43-9EEE-F7D5886FF378}"/>
              </a:ext>
            </a:extLst>
          </p:cNvPr>
          <p:cNvPicPr>
            <a:picLocks noChangeAspect="1"/>
          </p:cNvPicPr>
          <p:nvPr/>
        </p:nvPicPr>
        <p:blipFill>
          <a:blip r:embed="rId3"/>
          <a:stretch>
            <a:fillRect/>
          </a:stretch>
        </p:blipFill>
        <p:spPr>
          <a:xfrm>
            <a:off x="5529262" y="2357086"/>
            <a:ext cx="8677275" cy="4175724"/>
          </a:xfrm>
          <a:prstGeom prst="rect">
            <a:avLst/>
          </a:prstGeom>
        </p:spPr>
      </p:pic>
    </p:spTree>
    <p:extLst>
      <p:ext uri="{BB962C8B-B14F-4D97-AF65-F5344CB8AC3E}">
        <p14:creationId xmlns:p14="http://schemas.microsoft.com/office/powerpoint/2010/main" val="298131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938338"/>
            <a:ext cx="547938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6" name="Rectangle 5">
            <a:extLst>
              <a:ext uri="{FF2B5EF4-FFF2-40B4-BE49-F238E27FC236}">
                <a16:creationId xmlns:a16="http://schemas.microsoft.com/office/drawing/2014/main" id="{97327523-C556-9B4D-9874-04DB76B1A4DD}"/>
              </a:ext>
            </a:extLst>
          </p:cNvPr>
          <p:cNvSpPr/>
          <p:nvPr/>
        </p:nvSpPr>
        <p:spPr>
          <a:xfrm>
            <a:off x="1252537" y="2749540"/>
            <a:ext cx="6096000" cy="1477328"/>
          </a:xfrm>
          <a:prstGeom prst="rect">
            <a:avLst/>
          </a:prstGeom>
        </p:spPr>
        <p:txBody>
          <a:bodyPr>
            <a:spAutoFit/>
          </a:bodyPr>
          <a:lstStyle/>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explore different notions around what is ‘development’</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reflect on how our understanding of development impacts on our partnerships and relationships in the Global South</a:t>
            </a:r>
            <a:br>
              <a:rPr lang="en-GB" dirty="0">
                <a:solidFill>
                  <a:schemeClr val="bg1"/>
                </a:solidFill>
                <a:latin typeface="Source Sans Pro" panose="020B0503030403020204" pitchFamily="34" charset="0"/>
                <a:ea typeface="Source Sans Pro" panose="020B0503030403020204" pitchFamily="34" charset="0"/>
              </a:rPr>
            </a:br>
            <a:endParaRPr lang="en-GB" dirty="0">
              <a:solidFill>
                <a:schemeClr val="bg1"/>
              </a:solidFill>
              <a:latin typeface="Source Sans Pro" panose="020B0503030403020204" pitchFamily="34" charset="0"/>
              <a:ea typeface="Source Sans Pro" panose="020B0503030403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B10CCD93-27AE-0746-8EDC-81F08AAB9EBA}"/>
              </a:ext>
            </a:extLst>
          </p:cNvPr>
          <p:cNvPicPr>
            <a:picLocks noChangeAspect="1"/>
          </p:cNvPicPr>
          <p:nvPr/>
        </p:nvPicPr>
        <p:blipFill>
          <a:blip r:embed="rId3"/>
          <a:stretch>
            <a:fillRect/>
          </a:stretch>
        </p:blipFill>
        <p:spPr>
          <a:xfrm>
            <a:off x="4500562" y="2196629"/>
            <a:ext cx="9791700" cy="4712014"/>
          </a:xfrm>
          <a:prstGeom prst="rect">
            <a:avLst/>
          </a:prstGeom>
        </p:spPr>
      </p:pic>
    </p:spTree>
    <p:extLst>
      <p:ext uri="{BB962C8B-B14F-4D97-AF65-F5344CB8AC3E}">
        <p14:creationId xmlns:p14="http://schemas.microsoft.com/office/powerpoint/2010/main" val="193083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4284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2285498" y="3727229"/>
            <a:ext cx="8278228"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Part 1: Reflecting on power, identity and privilege</a:t>
            </a:r>
          </a:p>
        </p:txBody>
      </p:sp>
      <p:sp>
        <p:nvSpPr>
          <p:cNvPr id="8" name="Rectangle 7">
            <a:extLst>
              <a:ext uri="{FF2B5EF4-FFF2-40B4-BE49-F238E27FC236}">
                <a16:creationId xmlns:a16="http://schemas.microsoft.com/office/drawing/2014/main" id="{F2B2AD83-9B66-B84F-9192-004A14E7BCC5}"/>
              </a:ext>
            </a:extLst>
          </p:cNvPr>
          <p:cNvSpPr/>
          <p:nvPr/>
        </p:nvSpPr>
        <p:spPr>
          <a:xfrm>
            <a:off x="2541664" y="4284577"/>
            <a:ext cx="7337265" cy="1428724"/>
          </a:xfrm>
          <a:prstGeom prst="rect">
            <a:avLst/>
          </a:prstGeom>
        </p:spPr>
        <p:txBody>
          <a:bodyPr wrap="none">
            <a:spAutoFit/>
          </a:bodyPr>
          <a:lstStyle/>
          <a:p>
            <a:pPr algn="ctr">
              <a:lnSpc>
                <a:spcPct val="150000"/>
              </a:lnSpc>
            </a:pPr>
            <a:r>
              <a:rPr lang="en-US" sz="2000" dirty="0">
                <a:solidFill>
                  <a:srgbClr val="1A4775"/>
                </a:solidFill>
                <a:latin typeface="Source Sans Pro" panose="020B0503030403020204" pitchFamily="34" charset="0"/>
                <a:ea typeface="Source Sans Pro" panose="020B0503030403020204" pitchFamily="34" charset="0"/>
                <a:cs typeface="Heebo" pitchFamily="2" charset="-79"/>
              </a:rPr>
              <a:t>Activity 1: The social identity wheel</a:t>
            </a:r>
          </a:p>
          <a:p>
            <a:pPr algn="ctr">
              <a:lnSpc>
                <a:spcPct val="150000"/>
              </a:lnSpc>
            </a:pPr>
            <a:r>
              <a:rPr lang="en-US" sz="2000" dirty="0">
                <a:solidFill>
                  <a:srgbClr val="1A4775"/>
                </a:solidFill>
                <a:latin typeface="Source Sans Pro" panose="020B0503030403020204" pitchFamily="34" charset="0"/>
                <a:ea typeface="Source Sans Pro" panose="020B0503030403020204" pitchFamily="34" charset="0"/>
                <a:cs typeface="Heebo" pitchFamily="2" charset="-79"/>
              </a:rPr>
              <a:t>Activity 2: Invisible knapsacks: recognising our privilege</a:t>
            </a:r>
          </a:p>
          <a:p>
            <a:pPr algn="ctr">
              <a:lnSpc>
                <a:spcPct val="150000"/>
              </a:lnSpc>
            </a:pPr>
            <a:r>
              <a:rPr lang="en-US" sz="2000" dirty="0">
                <a:solidFill>
                  <a:srgbClr val="1A4775"/>
                </a:solidFill>
                <a:latin typeface="Source Sans Pro" panose="020B0503030403020204" pitchFamily="34" charset="0"/>
                <a:ea typeface="Source Sans Pro" panose="020B0503030403020204" pitchFamily="34" charset="0"/>
                <a:cs typeface="Heebo" pitchFamily="2" charset="-79"/>
              </a:rPr>
              <a:t>Activity 3: Power walk: how does power impact on my partnership?</a:t>
            </a: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702970" y="838378"/>
            <a:ext cx="2786059" cy="2786059"/>
          </a:xfrm>
          <a:prstGeom prst="rect">
            <a:avLst/>
          </a:prstGeom>
        </p:spPr>
      </p:pic>
    </p:spTree>
    <p:extLst>
      <p:ext uri="{BB962C8B-B14F-4D97-AF65-F5344CB8AC3E}">
        <p14:creationId xmlns:p14="http://schemas.microsoft.com/office/powerpoint/2010/main" val="130580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10898593"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268396" y="895666"/>
            <a:ext cx="4714752" cy="1142044"/>
          </a:xfrm>
          <a:prstGeom prst="rect">
            <a:avLst/>
          </a:prstGeom>
        </p:spPr>
        <p:txBody>
          <a:bodyPr wrap="none">
            <a:spAutoFit/>
          </a:bodyPr>
          <a:lstStyle/>
          <a:p>
            <a:pP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268396" y="1958783"/>
            <a:ext cx="6349409" cy="3693319"/>
          </a:xfrm>
          <a:prstGeom prst="rect">
            <a:avLst/>
          </a:prstGeom>
        </p:spPr>
        <p:txBody>
          <a:bodyPr wrap="square">
            <a:spAutoFit/>
          </a:bodyPr>
          <a:lstStyle/>
          <a:p>
            <a:r>
              <a:rPr lang="en-GB" b="1" dirty="0">
                <a:solidFill>
                  <a:srgbClr val="1A4775"/>
                </a:solidFill>
                <a:latin typeface="Source Sans Pro Black" panose="020B0503030403020204" pitchFamily="34" charset="0"/>
                <a:ea typeface="Source Sans Pro Black" panose="020B0503030403020204" pitchFamily="34" charset="0"/>
              </a:rPr>
              <a:t>Which of these ideas (if any) are most closely associated with your understanding of development? </a:t>
            </a:r>
          </a:p>
          <a:p>
            <a:endParaRPr lang="en-GB" b="1" dirty="0">
              <a:solidFill>
                <a:srgbClr val="1A4775"/>
              </a:solidFill>
              <a:latin typeface="Source Sans Pro Black" panose="020B0503030403020204" pitchFamily="34" charset="0"/>
              <a:ea typeface="Source Sans Pro Black" panose="020B0503030403020204" pitchFamily="34" charset="0"/>
            </a:endParaRPr>
          </a:p>
          <a:p>
            <a:r>
              <a:rPr lang="en-GB" dirty="0">
                <a:latin typeface="Source Sans Pro" panose="020B0503030403020204" pitchFamily="34" charset="0"/>
                <a:ea typeface="Source Sans Pro" panose="020B0503030403020204" pitchFamily="34" charset="0"/>
              </a:rPr>
              <a:t>Abundance of material wealth</a:t>
            </a:r>
          </a:p>
          <a:p>
            <a:r>
              <a:rPr lang="en-GB" dirty="0">
                <a:latin typeface="Source Sans Pro" panose="020B0503030403020204" pitchFamily="34" charset="0"/>
                <a:ea typeface="Source Sans Pro" panose="020B0503030403020204" pitchFamily="34" charset="0"/>
              </a:rPr>
              <a:t>Availability of technology </a:t>
            </a:r>
          </a:p>
          <a:p>
            <a:r>
              <a:rPr lang="en-GB" dirty="0">
                <a:latin typeface="Source Sans Pro" panose="020B0503030403020204" pitchFamily="34" charset="0"/>
                <a:ea typeface="Source Sans Pro" panose="020B0503030403020204" pitchFamily="34" charset="0"/>
              </a:rPr>
              <a:t>High levels of literacy</a:t>
            </a:r>
          </a:p>
          <a:p>
            <a:r>
              <a:rPr lang="en-GB" dirty="0">
                <a:latin typeface="Source Sans Pro" panose="020B0503030403020204" pitchFamily="34" charset="0"/>
                <a:ea typeface="Source Sans Pro" panose="020B0503030403020204" pitchFamily="34" charset="0"/>
              </a:rPr>
              <a:t>Access to health care</a:t>
            </a:r>
          </a:p>
          <a:p>
            <a:endParaRPr lang="en-GB" dirty="0">
              <a:latin typeface="Source Sans Pro" panose="020B0503030403020204" pitchFamily="34" charset="0"/>
              <a:ea typeface="Source Sans Pro" panose="020B0503030403020204" pitchFamily="34" charset="0"/>
            </a:endParaRPr>
          </a:p>
          <a:p>
            <a:endParaRPr lang="en-GB" dirty="0">
              <a:latin typeface="Source Sans Pro" panose="020B0503030403020204" pitchFamily="34" charset="0"/>
              <a:ea typeface="Source Sans Pro" panose="020B0503030403020204" pitchFamily="34" charset="0"/>
            </a:endParaRPr>
          </a:p>
          <a:p>
            <a:endParaRPr lang="en-GB"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Do you think your country is ‘developed’? </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What are your parameters for evaluating development? </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Where do those parameters come from?</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A718805B-2051-4F46-B8B9-887D97B52DF6}"/>
              </a:ext>
            </a:extLst>
          </p:cNvPr>
          <p:cNvPicPr>
            <a:picLocks noChangeAspect="1"/>
          </p:cNvPicPr>
          <p:nvPr/>
        </p:nvPicPr>
        <p:blipFill>
          <a:blip r:embed="rId3"/>
          <a:stretch>
            <a:fillRect/>
          </a:stretch>
        </p:blipFill>
        <p:spPr>
          <a:xfrm>
            <a:off x="6743699" y="3408964"/>
            <a:ext cx="7086837" cy="3410365"/>
          </a:xfrm>
          <a:prstGeom prst="rect">
            <a:avLst/>
          </a:prstGeom>
        </p:spPr>
      </p:pic>
      <p:pic>
        <p:nvPicPr>
          <p:cNvPr id="9" name="Picture 8">
            <a:extLst>
              <a:ext uri="{FF2B5EF4-FFF2-40B4-BE49-F238E27FC236}">
                <a16:creationId xmlns:a16="http://schemas.microsoft.com/office/drawing/2014/main" id="{EE394D3B-7EBB-264E-8C2B-768489845EC1}"/>
              </a:ext>
            </a:extLst>
          </p:cNvPr>
          <p:cNvPicPr>
            <a:picLocks noChangeAspect="1"/>
          </p:cNvPicPr>
          <p:nvPr/>
        </p:nvPicPr>
        <p:blipFill>
          <a:blip r:embed="rId3"/>
          <a:stretch>
            <a:fillRect/>
          </a:stretch>
        </p:blipFill>
        <p:spPr>
          <a:xfrm>
            <a:off x="6347859" y="2408521"/>
            <a:ext cx="4157898" cy="2000886"/>
          </a:xfrm>
          <a:prstGeom prst="rect">
            <a:avLst/>
          </a:prstGeom>
        </p:spPr>
      </p:pic>
    </p:spTree>
    <p:extLst>
      <p:ext uri="{BB962C8B-B14F-4D97-AF65-F5344CB8AC3E}">
        <p14:creationId xmlns:p14="http://schemas.microsoft.com/office/powerpoint/2010/main" val="253148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011" y="977357"/>
            <a:ext cx="5307863"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3A4929DE-B23F-5D49-9320-2245C5AFE656}"/>
              </a:ext>
            </a:extLst>
          </p:cNvPr>
          <p:cNvPicPr>
            <a:picLocks noChangeAspect="1"/>
          </p:cNvPicPr>
          <p:nvPr/>
        </p:nvPicPr>
        <p:blipFill>
          <a:blip r:embed="rId3"/>
          <a:stretch>
            <a:fillRect/>
          </a:stretch>
        </p:blipFill>
        <p:spPr>
          <a:xfrm>
            <a:off x="6001279" y="977357"/>
            <a:ext cx="6096001" cy="2933550"/>
          </a:xfrm>
          <a:prstGeom prst="rect">
            <a:avLst/>
          </a:prstGeom>
        </p:spPr>
      </p:pic>
      <p:pic>
        <p:nvPicPr>
          <p:cNvPr id="20" name="Picture 19" descr="Text&#10;&#10;Description automatically generated">
            <a:extLst>
              <a:ext uri="{FF2B5EF4-FFF2-40B4-BE49-F238E27FC236}">
                <a16:creationId xmlns:a16="http://schemas.microsoft.com/office/drawing/2014/main" id="{DC8A1A6A-A8D2-6044-9224-9ED117413AF4}"/>
              </a:ext>
            </a:extLst>
          </p:cNvPr>
          <p:cNvPicPr>
            <a:picLocks noChangeAspect="1"/>
          </p:cNvPicPr>
          <p:nvPr/>
        </p:nvPicPr>
        <p:blipFill>
          <a:blip r:embed="rId4"/>
          <a:stretch>
            <a:fillRect/>
          </a:stretch>
        </p:blipFill>
        <p:spPr>
          <a:xfrm>
            <a:off x="5797856" y="3631929"/>
            <a:ext cx="6096000" cy="2933550"/>
          </a:xfrm>
          <a:prstGeom prst="rect">
            <a:avLst/>
          </a:prstGeom>
        </p:spPr>
      </p:pic>
      <p:pic>
        <p:nvPicPr>
          <p:cNvPr id="22" name="Picture 21" descr="Text&#10;&#10;Description automatically generated">
            <a:extLst>
              <a:ext uri="{FF2B5EF4-FFF2-40B4-BE49-F238E27FC236}">
                <a16:creationId xmlns:a16="http://schemas.microsoft.com/office/drawing/2014/main" id="{F6E90528-FCFB-4E42-92F2-57AD8EB57A2E}"/>
              </a:ext>
            </a:extLst>
          </p:cNvPr>
          <p:cNvPicPr>
            <a:picLocks noChangeAspect="1"/>
          </p:cNvPicPr>
          <p:nvPr/>
        </p:nvPicPr>
        <p:blipFill>
          <a:blip r:embed="rId5"/>
          <a:stretch>
            <a:fillRect/>
          </a:stretch>
        </p:blipFill>
        <p:spPr>
          <a:xfrm>
            <a:off x="332011" y="1878333"/>
            <a:ext cx="5965375" cy="2870689"/>
          </a:xfrm>
          <a:prstGeom prst="rect">
            <a:avLst/>
          </a:prstGeom>
        </p:spPr>
      </p:pic>
      <p:pic>
        <p:nvPicPr>
          <p:cNvPr id="24" name="Picture 23" descr="A picture containing vector graphics&#10;&#10;Description automatically generated">
            <a:extLst>
              <a:ext uri="{FF2B5EF4-FFF2-40B4-BE49-F238E27FC236}">
                <a16:creationId xmlns:a16="http://schemas.microsoft.com/office/drawing/2014/main" id="{AE50C977-9A8F-9141-94CF-FAC53B2EB57C}"/>
              </a:ext>
            </a:extLst>
          </p:cNvPr>
          <p:cNvPicPr>
            <a:picLocks noChangeAspect="1"/>
          </p:cNvPicPr>
          <p:nvPr/>
        </p:nvPicPr>
        <p:blipFill>
          <a:blip r:embed="rId6">
            <a:alphaModFix amt="22000"/>
          </a:blip>
          <a:stretch>
            <a:fillRect/>
          </a:stretch>
        </p:blipFill>
        <p:spPr>
          <a:xfrm>
            <a:off x="-2125120" y="1415668"/>
            <a:ext cx="9210907" cy="4432522"/>
          </a:xfrm>
          <a:prstGeom prst="rect">
            <a:avLst/>
          </a:prstGeom>
        </p:spPr>
      </p:pic>
      <p:pic>
        <p:nvPicPr>
          <p:cNvPr id="25" name="Picture 24" descr="A picture containing vector graphics&#10;&#10;Description automatically generated">
            <a:extLst>
              <a:ext uri="{FF2B5EF4-FFF2-40B4-BE49-F238E27FC236}">
                <a16:creationId xmlns:a16="http://schemas.microsoft.com/office/drawing/2014/main" id="{9E804CAB-8F59-3A4B-9718-1AF07D388313}"/>
              </a:ext>
            </a:extLst>
          </p:cNvPr>
          <p:cNvPicPr>
            <a:picLocks noChangeAspect="1"/>
          </p:cNvPicPr>
          <p:nvPr/>
        </p:nvPicPr>
        <p:blipFill>
          <a:blip r:embed="rId6">
            <a:alphaModFix amt="22000"/>
          </a:blip>
          <a:stretch>
            <a:fillRect/>
          </a:stretch>
        </p:blipFill>
        <p:spPr>
          <a:xfrm rot="10800000">
            <a:off x="5237356" y="374412"/>
            <a:ext cx="9210907" cy="4432522"/>
          </a:xfrm>
          <a:prstGeom prst="rect">
            <a:avLst/>
          </a:prstGeom>
        </p:spPr>
      </p:pic>
    </p:spTree>
    <p:extLst>
      <p:ext uri="{BB962C8B-B14F-4D97-AF65-F5344CB8AC3E}">
        <p14:creationId xmlns:p14="http://schemas.microsoft.com/office/powerpoint/2010/main" val="377944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011" y="977357"/>
            <a:ext cx="5307863"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F2627AF9-4EE4-354E-A61C-53BAE49BA2D4}"/>
              </a:ext>
            </a:extLst>
          </p:cNvPr>
          <p:cNvPicPr>
            <a:picLocks noChangeAspect="1"/>
          </p:cNvPicPr>
          <p:nvPr/>
        </p:nvPicPr>
        <p:blipFill>
          <a:blip r:embed="rId2"/>
          <a:stretch>
            <a:fillRect/>
          </a:stretch>
        </p:blipFill>
        <p:spPr>
          <a:xfrm>
            <a:off x="332011" y="3123807"/>
            <a:ext cx="6572167" cy="3162693"/>
          </a:xfrm>
          <a:prstGeom prst="rect">
            <a:avLst/>
          </a:prstGeom>
        </p:spPr>
      </p:pic>
      <p:pic>
        <p:nvPicPr>
          <p:cNvPr id="7" name="Picture 6" descr="Text&#10;&#10;Description automatically generated">
            <a:extLst>
              <a:ext uri="{FF2B5EF4-FFF2-40B4-BE49-F238E27FC236}">
                <a16:creationId xmlns:a16="http://schemas.microsoft.com/office/drawing/2014/main" id="{F8A79BD2-07EA-B042-9BAB-E4D8F79DC8A6}"/>
              </a:ext>
            </a:extLst>
          </p:cNvPr>
          <p:cNvPicPr>
            <a:picLocks noChangeAspect="1"/>
          </p:cNvPicPr>
          <p:nvPr/>
        </p:nvPicPr>
        <p:blipFill>
          <a:blip r:embed="rId3"/>
          <a:stretch>
            <a:fillRect/>
          </a:stretch>
        </p:blipFill>
        <p:spPr>
          <a:xfrm>
            <a:off x="5287822" y="1252770"/>
            <a:ext cx="6572167" cy="3162693"/>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F4A72723-D99B-F34E-B1DF-E71F7FE4B7C3}"/>
              </a:ext>
            </a:extLst>
          </p:cNvPr>
          <p:cNvPicPr>
            <a:picLocks noChangeAspect="1"/>
          </p:cNvPicPr>
          <p:nvPr/>
        </p:nvPicPr>
        <p:blipFill>
          <a:blip r:embed="rId4">
            <a:alphaModFix amt="22000"/>
          </a:blip>
          <a:stretch>
            <a:fillRect/>
          </a:stretch>
        </p:blipFill>
        <p:spPr>
          <a:xfrm>
            <a:off x="-2147422" y="1210289"/>
            <a:ext cx="9210907" cy="4432522"/>
          </a:xfrm>
          <a:prstGeom prst="rect">
            <a:avLst/>
          </a:prstGeom>
        </p:spPr>
      </p:pic>
      <p:pic>
        <p:nvPicPr>
          <p:cNvPr id="16" name="Picture 15" descr="A picture containing vector graphics&#10;&#10;Description automatically generated">
            <a:extLst>
              <a:ext uri="{FF2B5EF4-FFF2-40B4-BE49-F238E27FC236}">
                <a16:creationId xmlns:a16="http://schemas.microsoft.com/office/drawing/2014/main" id="{46131B52-0C20-B54F-9174-EE30FC2FF4FF}"/>
              </a:ext>
            </a:extLst>
          </p:cNvPr>
          <p:cNvPicPr>
            <a:picLocks noChangeAspect="1"/>
          </p:cNvPicPr>
          <p:nvPr/>
        </p:nvPicPr>
        <p:blipFill>
          <a:blip r:embed="rId4">
            <a:alphaModFix amt="22000"/>
          </a:blip>
          <a:stretch>
            <a:fillRect/>
          </a:stretch>
        </p:blipFill>
        <p:spPr>
          <a:xfrm rot="10800000">
            <a:off x="4778157" y="2199202"/>
            <a:ext cx="9210907" cy="4432522"/>
          </a:xfrm>
          <a:prstGeom prst="rect">
            <a:avLst/>
          </a:prstGeom>
        </p:spPr>
      </p:pic>
    </p:spTree>
    <p:extLst>
      <p:ext uri="{BB962C8B-B14F-4D97-AF65-F5344CB8AC3E}">
        <p14:creationId xmlns:p14="http://schemas.microsoft.com/office/powerpoint/2010/main" val="271738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011" y="841889"/>
            <a:ext cx="5307863"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99C54EC-1046-3545-B0A8-E4176367CBA5}"/>
              </a:ext>
            </a:extLst>
          </p:cNvPr>
          <p:cNvPicPr>
            <a:picLocks noChangeAspect="1"/>
          </p:cNvPicPr>
          <p:nvPr/>
        </p:nvPicPr>
        <p:blipFill>
          <a:blip r:embed="rId3"/>
          <a:stretch>
            <a:fillRect/>
          </a:stretch>
        </p:blipFill>
        <p:spPr>
          <a:xfrm>
            <a:off x="2655416" y="1365109"/>
            <a:ext cx="6881168" cy="4724888"/>
          </a:xfrm>
          <a:prstGeom prst="rect">
            <a:avLst/>
          </a:prstGeom>
        </p:spPr>
      </p:pic>
      <p:sp>
        <p:nvSpPr>
          <p:cNvPr id="4" name="Rectangle 3">
            <a:extLst>
              <a:ext uri="{FF2B5EF4-FFF2-40B4-BE49-F238E27FC236}">
                <a16:creationId xmlns:a16="http://schemas.microsoft.com/office/drawing/2014/main" id="{4479145A-678A-4F4F-A006-29CAFCBAF39B}"/>
              </a:ext>
            </a:extLst>
          </p:cNvPr>
          <p:cNvSpPr/>
          <p:nvPr/>
        </p:nvSpPr>
        <p:spPr>
          <a:xfrm>
            <a:off x="6666694" y="5971450"/>
            <a:ext cx="2848625" cy="400110"/>
          </a:xfrm>
          <a:prstGeom prst="rect">
            <a:avLst/>
          </a:prstGeom>
        </p:spPr>
        <p:txBody>
          <a:bodyPr wrap="square">
            <a:spAutoFit/>
          </a:bodyPr>
          <a:lstStyle/>
          <a:p>
            <a:r>
              <a:rPr lang="en-GB" sz="1000" b="1" dirty="0">
                <a:solidFill>
                  <a:srgbClr val="1A4775"/>
                </a:solidFill>
                <a:latin typeface="Source Sans Pro" panose="020B0503030403020204" pitchFamily="34" charset="0"/>
                <a:ea typeface="Source Sans Pro" panose="020B0503030403020204" pitchFamily="34" charset="0"/>
              </a:rPr>
              <a:t>Credit: Cartoon by Brick </a:t>
            </a:r>
            <a:r>
              <a:rPr lang="en-GB" sz="1000" b="1" dirty="0" err="1">
                <a:solidFill>
                  <a:srgbClr val="1A4775"/>
                </a:solidFill>
                <a:latin typeface="Source Sans Pro" panose="020B0503030403020204" pitchFamily="34" charset="0"/>
                <a:ea typeface="Source Sans Pro" panose="020B0503030403020204" pitchFamily="34" charset="0"/>
              </a:rPr>
              <a:t>www.brickbats.co.uk</a:t>
            </a:r>
            <a:r>
              <a:rPr lang="en-GB" sz="1000" b="1" dirty="0">
                <a:solidFill>
                  <a:srgbClr val="1A4775"/>
                </a:solidFill>
                <a:latin typeface="Source Sans Pro" panose="020B0503030403020204" pitchFamily="34" charset="0"/>
                <a:ea typeface="Source Sans Pro" panose="020B0503030403020204" pitchFamily="34" charset="0"/>
              </a:rPr>
              <a:t/>
            </a:r>
            <a:br>
              <a:rPr lang="en-GB" sz="1000" b="1" dirty="0">
                <a:solidFill>
                  <a:srgbClr val="1A4775"/>
                </a:solidFill>
                <a:latin typeface="Source Sans Pro" panose="020B0503030403020204" pitchFamily="34" charset="0"/>
                <a:ea typeface="Source Sans Pro" panose="020B0503030403020204" pitchFamily="34" charset="0"/>
              </a:rPr>
            </a:br>
            <a:endParaRPr lang="en-US" sz="1000" b="1" dirty="0">
              <a:solidFill>
                <a:srgbClr val="1A477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7423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938338"/>
            <a:ext cx="547938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What is development?</a:t>
            </a:r>
          </a:p>
        </p:txBody>
      </p:sp>
      <p:sp>
        <p:nvSpPr>
          <p:cNvPr id="6" name="Rectangle 5">
            <a:extLst>
              <a:ext uri="{FF2B5EF4-FFF2-40B4-BE49-F238E27FC236}">
                <a16:creationId xmlns:a16="http://schemas.microsoft.com/office/drawing/2014/main" id="{97327523-C556-9B4D-9874-04DB76B1A4DD}"/>
              </a:ext>
            </a:extLst>
          </p:cNvPr>
          <p:cNvSpPr/>
          <p:nvPr/>
        </p:nvSpPr>
        <p:spPr>
          <a:xfrm>
            <a:off x="1252537" y="2749540"/>
            <a:ext cx="5105733" cy="2585323"/>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How is development defined in these different statements?</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What do you think are some of the assumptions informing these perspectives? </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What could be the implications of these assumptions? </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How do you understand the term ‘international development’? Is it a term we should still be using?</a:t>
            </a:r>
          </a:p>
        </p:txBody>
      </p:sp>
      <p:sp>
        <p:nvSpPr>
          <p:cNvPr id="8" name="Oval 7">
            <a:extLst>
              <a:ext uri="{FF2B5EF4-FFF2-40B4-BE49-F238E27FC236}">
                <a16:creationId xmlns:a16="http://schemas.microsoft.com/office/drawing/2014/main" id="{EB196158-8914-644F-819E-4300DDDCBB63}"/>
              </a:ext>
            </a:extLst>
          </p:cNvPr>
          <p:cNvSpPr/>
          <p:nvPr/>
        </p:nvSpPr>
        <p:spPr>
          <a:xfrm>
            <a:off x="7324354" y="1961433"/>
            <a:ext cx="5413450" cy="5292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A27E657E-BBA5-0D43-8A94-D40F5547413D}"/>
              </a:ext>
            </a:extLst>
          </p:cNvPr>
          <p:cNvPicPr>
            <a:picLocks noChangeAspect="1"/>
          </p:cNvPicPr>
          <p:nvPr/>
        </p:nvPicPr>
        <p:blipFill>
          <a:blip r:embed="rId3"/>
          <a:stretch>
            <a:fillRect/>
          </a:stretch>
        </p:blipFill>
        <p:spPr>
          <a:xfrm>
            <a:off x="6731922" y="1364180"/>
            <a:ext cx="6543675" cy="6543675"/>
          </a:xfrm>
          <a:prstGeom prst="rect">
            <a:avLst/>
          </a:prstGeom>
        </p:spPr>
      </p:pic>
    </p:spTree>
    <p:extLst>
      <p:ext uri="{BB962C8B-B14F-4D97-AF65-F5344CB8AC3E}">
        <p14:creationId xmlns:p14="http://schemas.microsoft.com/office/powerpoint/2010/main" val="369566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80090" y="1271009"/>
            <a:ext cx="5998758"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How to communicate the world</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1" y="2413053"/>
            <a:ext cx="4661490" cy="1754326"/>
          </a:xfrm>
          <a:prstGeom prst="rect">
            <a:avLst/>
          </a:prstGeom>
        </p:spPr>
        <p:txBody>
          <a:bodyPr wrap="square">
            <a:spAutoFit/>
          </a:bodyPr>
          <a:lstStyle/>
          <a:p>
            <a:r>
              <a:rPr lang="en-GB" b="1" dirty="0">
                <a:solidFill>
                  <a:srgbClr val="1A4775"/>
                </a:solidFill>
                <a:latin typeface="Source Sans Pro Black" panose="020B0503030403020204" pitchFamily="34" charset="0"/>
                <a:ea typeface="Source Sans Pro Black" panose="020B0503030403020204" pitchFamily="34" charset="0"/>
              </a:rPr>
              <a:t>Aims</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explore how images of the Global South are used in the media</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create a set of guiding principles to use when sharing images from the Global South within the NHS and in case studies</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6496AD5B-4FB1-2640-9B2B-9B3654287572}"/>
              </a:ext>
            </a:extLst>
          </p:cNvPr>
          <p:cNvPicPr>
            <a:picLocks noChangeAspect="1"/>
          </p:cNvPicPr>
          <p:nvPr/>
        </p:nvPicPr>
        <p:blipFill>
          <a:blip r:embed="rId3"/>
          <a:stretch>
            <a:fillRect/>
          </a:stretch>
        </p:blipFill>
        <p:spPr>
          <a:xfrm>
            <a:off x="4326498" y="1881799"/>
            <a:ext cx="9499000" cy="4571159"/>
          </a:xfrm>
          <a:prstGeom prst="rect">
            <a:avLst/>
          </a:prstGeom>
        </p:spPr>
      </p:pic>
    </p:spTree>
    <p:extLst>
      <p:ext uri="{BB962C8B-B14F-4D97-AF65-F5344CB8AC3E}">
        <p14:creationId xmlns:p14="http://schemas.microsoft.com/office/powerpoint/2010/main" val="138952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graphical user interface&#10;&#10;Description automatically generated">
            <a:extLst>
              <a:ext uri="{FF2B5EF4-FFF2-40B4-BE49-F238E27FC236}">
                <a16:creationId xmlns:a16="http://schemas.microsoft.com/office/drawing/2014/main" id="{97B88B1C-FC12-3143-8ED3-17C541F9D2C7}"/>
              </a:ext>
            </a:extLst>
          </p:cNvPr>
          <p:cNvPicPr>
            <a:picLocks noChangeAspect="1"/>
          </p:cNvPicPr>
          <p:nvPr/>
        </p:nvPicPr>
        <p:blipFill>
          <a:blip r:embed="rId3">
            <a:alphaModFix amt="39000"/>
          </a:blip>
          <a:stretch>
            <a:fillRect/>
          </a:stretch>
        </p:blipFill>
        <p:spPr>
          <a:xfrm>
            <a:off x="6815964" y="-562588"/>
            <a:ext cx="9492965" cy="4568256"/>
          </a:xfrm>
          <a:prstGeom prst="rect">
            <a:avLst/>
          </a:prstGeom>
        </p:spPr>
      </p:pic>
      <p:sp>
        <p:nvSpPr>
          <p:cNvPr id="12" name="Rectangle 11">
            <a:extLst>
              <a:ext uri="{FF2B5EF4-FFF2-40B4-BE49-F238E27FC236}">
                <a16:creationId xmlns:a16="http://schemas.microsoft.com/office/drawing/2014/main" id="{B4458573-8178-2D4C-A5B5-D6A870FA80A3}"/>
              </a:ext>
            </a:extLst>
          </p:cNvPr>
          <p:cNvSpPr/>
          <p:nvPr/>
        </p:nvSpPr>
        <p:spPr>
          <a:xfrm>
            <a:off x="332011" y="841889"/>
            <a:ext cx="697338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How to communicate the world</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D38DC9EC-B40D-C44E-B271-6ECA8540C3D3}"/>
              </a:ext>
            </a:extLst>
          </p:cNvPr>
          <p:cNvPicPr>
            <a:picLocks noChangeAspect="1"/>
          </p:cNvPicPr>
          <p:nvPr/>
        </p:nvPicPr>
        <p:blipFill>
          <a:blip r:embed="rId4"/>
          <a:stretch>
            <a:fillRect/>
          </a:stretch>
        </p:blipFill>
        <p:spPr>
          <a:xfrm>
            <a:off x="2816859" y="2316791"/>
            <a:ext cx="6429694" cy="2932223"/>
          </a:xfrm>
          <a:prstGeom prst="rect">
            <a:avLst/>
          </a:prstGeom>
        </p:spPr>
      </p:pic>
      <p:sp>
        <p:nvSpPr>
          <p:cNvPr id="7" name="Rectangle 6">
            <a:extLst>
              <a:ext uri="{FF2B5EF4-FFF2-40B4-BE49-F238E27FC236}">
                <a16:creationId xmlns:a16="http://schemas.microsoft.com/office/drawing/2014/main" id="{56B77488-A180-324D-97D8-D2FBFA83D2ED}"/>
              </a:ext>
            </a:extLst>
          </p:cNvPr>
          <p:cNvSpPr/>
          <p:nvPr/>
        </p:nvSpPr>
        <p:spPr>
          <a:xfrm>
            <a:off x="3987130" y="5627699"/>
            <a:ext cx="6096000" cy="923330"/>
          </a:xfrm>
          <a:prstGeom prst="rect">
            <a:avLst/>
          </a:prstGeom>
        </p:spPr>
        <p:txBody>
          <a:bodyPr>
            <a:spAutoFit/>
          </a:bodyPr>
          <a:lstStyle/>
          <a:p>
            <a:r>
              <a:rPr lang="en-GB" dirty="0">
                <a:latin typeface="Source Sans Pro" panose="020B0503030403020204" pitchFamily="34" charset="0"/>
                <a:ea typeface="Source Sans Pro" panose="020B0503030403020204" pitchFamily="34" charset="0"/>
              </a:rPr>
              <a:t>Watch one of these film clips from </a:t>
            </a:r>
            <a:r>
              <a:rPr lang="en-GB" dirty="0" err="1">
                <a:solidFill>
                  <a:srgbClr val="208CC0"/>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xmlns="" val="tx"/>
                    </a:ext>
                  </a:extLst>
                </a:hlinkClick>
              </a:rPr>
              <a:t>Dochas</a:t>
            </a:r>
            <a:r>
              <a:rPr lang="en-GB" dirty="0">
                <a:latin typeface="Source Sans Pro" panose="020B0503030403020204" pitchFamily="34" charset="0"/>
                <a:ea typeface="Source Sans Pro" panose="020B0503030403020204" pitchFamily="34" charset="0"/>
              </a:rPr>
              <a:t> or </a:t>
            </a:r>
            <a:r>
              <a:rPr lang="en-GB" dirty="0" err="1">
                <a:solidFill>
                  <a:srgbClr val="208CC0"/>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xmlns="" val="tx"/>
                    </a:ext>
                  </a:extLst>
                </a:hlinkClick>
              </a:rPr>
              <a:t>RadiAid</a:t>
            </a:r>
            <a:endParaRPr lang="en-GB" dirty="0">
              <a:solidFill>
                <a:srgbClr val="208CC0"/>
              </a:solidFill>
              <a:latin typeface="Source Sans Pro" panose="020B0503030403020204" pitchFamily="34" charset="0"/>
              <a:ea typeface="Source Sans Pro" panose="020B0503030403020204" pitchFamily="34" charset="0"/>
            </a:endParaRPr>
          </a:p>
          <a:p>
            <a:r>
              <a:rPr lang="en-GB" dirty="0">
                <a:latin typeface="Source Sans Pro" panose="020B0503030403020204" pitchFamily="34" charset="0"/>
                <a:ea typeface="Source Sans Pro" panose="020B0503030403020204" pitchFamily="34" charset="0"/>
              </a:rPr>
              <a:t/>
            </a:r>
            <a:br>
              <a:rPr lang="en-GB" dirty="0">
                <a:latin typeface="Source Sans Pro" panose="020B0503030403020204" pitchFamily="34" charset="0"/>
                <a:ea typeface="Source Sans Pro" panose="020B0503030403020204" pitchFamily="34" charset="0"/>
              </a:rPr>
            </a:br>
            <a:endParaRPr lang="en-US" dirty="0">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64494574-743B-9549-9EF9-9E2AE7ABA239}"/>
              </a:ext>
            </a:extLst>
          </p:cNvPr>
          <p:cNvSpPr/>
          <p:nvPr/>
        </p:nvSpPr>
        <p:spPr>
          <a:xfrm>
            <a:off x="332011" y="1778995"/>
            <a:ext cx="3554178" cy="369332"/>
          </a:xfrm>
          <a:prstGeom prst="rect">
            <a:avLst/>
          </a:prstGeom>
        </p:spPr>
        <p:txBody>
          <a:bodyPr wrap="none">
            <a:spAutoFit/>
          </a:bodyPr>
          <a:lstStyle/>
          <a:p>
            <a:r>
              <a:rPr lang="en-GB" b="1" dirty="0">
                <a:solidFill>
                  <a:schemeClr val="tx1">
                    <a:lumMod val="85000"/>
                    <a:lumOff val="15000"/>
                  </a:schemeClr>
                </a:solidFill>
                <a:latin typeface="Source Sans Pro" panose="020B0503030403020204" pitchFamily="34" charset="0"/>
                <a:ea typeface="Source Sans Pro" panose="020B0503030403020204" pitchFamily="34" charset="0"/>
              </a:rPr>
              <a:t>Which image do you prefer? Why?</a:t>
            </a:r>
            <a:endParaRPr lang="en-US" b="1"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0CCA5B0D-2665-3042-ACB3-315ACE9340F5}"/>
              </a:ext>
            </a:extLst>
          </p:cNvPr>
          <p:cNvPicPr>
            <a:picLocks noChangeAspect="1"/>
          </p:cNvPicPr>
          <p:nvPr/>
        </p:nvPicPr>
        <p:blipFill>
          <a:blip r:embed="rId3"/>
          <a:stretch>
            <a:fillRect/>
          </a:stretch>
        </p:blipFill>
        <p:spPr>
          <a:xfrm>
            <a:off x="2092452" y="5112075"/>
            <a:ext cx="2945998" cy="1417689"/>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90D7279F-D95A-294A-BA1B-29DA716351DB}"/>
              </a:ext>
            </a:extLst>
          </p:cNvPr>
          <p:cNvPicPr>
            <a:picLocks noChangeAspect="1"/>
          </p:cNvPicPr>
          <p:nvPr/>
        </p:nvPicPr>
        <p:blipFill>
          <a:blip r:embed="rId3">
            <a:alphaModFix amt="39000"/>
          </a:blip>
          <a:stretch>
            <a:fillRect/>
          </a:stretch>
        </p:blipFill>
        <p:spPr>
          <a:xfrm>
            <a:off x="-3777697" y="2722886"/>
            <a:ext cx="8886311" cy="4276319"/>
          </a:xfrm>
          <a:prstGeom prst="rect">
            <a:avLst/>
          </a:prstGeom>
        </p:spPr>
      </p:pic>
    </p:spTree>
    <p:extLst>
      <p:ext uri="{BB962C8B-B14F-4D97-AF65-F5344CB8AC3E}">
        <p14:creationId xmlns:p14="http://schemas.microsoft.com/office/powerpoint/2010/main" val="422226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7392286"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002675"/>
            <a:ext cx="6973384"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How to communicate the world</a:t>
            </a:r>
          </a:p>
        </p:txBody>
      </p:sp>
      <p:sp>
        <p:nvSpPr>
          <p:cNvPr id="6" name="Rectangle 5">
            <a:extLst>
              <a:ext uri="{FF2B5EF4-FFF2-40B4-BE49-F238E27FC236}">
                <a16:creationId xmlns:a16="http://schemas.microsoft.com/office/drawing/2014/main" id="{97327523-C556-9B4D-9874-04DB76B1A4DD}"/>
              </a:ext>
            </a:extLst>
          </p:cNvPr>
          <p:cNvSpPr/>
          <p:nvPr/>
        </p:nvSpPr>
        <p:spPr>
          <a:xfrm>
            <a:off x="1252536" y="1813877"/>
            <a:ext cx="5884243" cy="3416320"/>
          </a:xfrm>
          <a:prstGeom prst="rect">
            <a:avLst/>
          </a:prstGeom>
        </p:spPr>
        <p:txBody>
          <a:bodyPr wrap="square">
            <a:spAutoFit/>
          </a:bodyPr>
          <a:lstStyle/>
          <a:p>
            <a:r>
              <a:rPr lang="en-GB" b="1" dirty="0">
                <a:solidFill>
                  <a:schemeClr val="bg1"/>
                </a:solidFill>
                <a:latin typeface="Source Sans Pro Black" panose="020B0503030403020204" pitchFamily="34" charset="0"/>
                <a:ea typeface="Source Sans Pro Black" panose="020B0503030403020204" pitchFamily="34" charset="0"/>
              </a:rPr>
              <a:t>Questions to consider when using images of people</a:t>
            </a:r>
          </a:p>
          <a:p>
            <a:endParaRPr lang="en-GB"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rPr>
              <a:t>Do the people in the images show diversity of the population?</a:t>
            </a:r>
          </a:p>
          <a:p>
            <a:pPr marL="285750" indent="-285750">
              <a:buFont typeface="Arial" panose="020B0604020202020204" pitchFamily="34" charset="0"/>
              <a:buChar char="•"/>
            </a:pPr>
            <a:r>
              <a:rPr lang="en-GB" dirty="0">
                <a:solidFill>
                  <a:schemeClr val="bg1"/>
                </a:solidFill>
              </a:rPr>
              <a:t>How can you better show that the local community have the capacity to help improve the situation?</a:t>
            </a:r>
          </a:p>
          <a:p>
            <a:pPr marL="285750" indent="-285750">
              <a:buFont typeface="Arial" panose="020B0604020202020204" pitchFamily="34" charset="0"/>
              <a:buChar char="•"/>
            </a:pPr>
            <a:r>
              <a:rPr lang="en-GB" dirty="0">
                <a:solidFill>
                  <a:schemeClr val="bg1"/>
                </a:solidFill>
              </a:rPr>
              <a:t>What is the context and how is it communicated? Who are the people in the photos and how do they relate to the situation?</a:t>
            </a:r>
          </a:p>
          <a:p>
            <a:pPr marL="285750" indent="-285750">
              <a:buFont typeface="Arial" panose="020B0604020202020204" pitchFamily="34" charset="0"/>
              <a:buChar char="•"/>
            </a:pPr>
            <a:r>
              <a:rPr lang="en-GB" dirty="0">
                <a:solidFill>
                  <a:schemeClr val="bg1"/>
                </a:solidFill>
              </a:rPr>
              <a:t>Are the people in the images portrayed with dignity?</a:t>
            </a:r>
          </a:p>
          <a:p>
            <a:pPr marL="285750" indent="-285750">
              <a:buFont typeface="Arial" panose="020B0604020202020204" pitchFamily="34" charset="0"/>
              <a:buChar char="•"/>
            </a:pPr>
            <a:r>
              <a:rPr lang="en-GB" dirty="0">
                <a:solidFill>
                  <a:schemeClr val="bg1"/>
                </a:solidFill>
              </a:rPr>
              <a:t>Does the picture show the problem or the solution to the problem?</a:t>
            </a:r>
            <a:endParaRPr lang="en-GB" dirty="0">
              <a:solidFill>
                <a:schemeClr val="bg1"/>
              </a:solidFill>
              <a:latin typeface="Source Sans Pro" panose="020B0503030403020204" pitchFamily="34" charset="0"/>
              <a:ea typeface="Source Sans Pro" panose="020B0503030403020204" pitchFamily="34" charset="0"/>
            </a:endParaRPr>
          </a:p>
        </p:txBody>
      </p:sp>
      <p:pic>
        <p:nvPicPr>
          <p:cNvPr id="10" name="Picture 9" descr="Icon&#10;&#10;Description automatically generated">
            <a:extLst>
              <a:ext uri="{FF2B5EF4-FFF2-40B4-BE49-F238E27FC236}">
                <a16:creationId xmlns:a16="http://schemas.microsoft.com/office/drawing/2014/main" id="{CCEF446C-4ED2-674C-B8C0-F3FFB39283C8}"/>
              </a:ext>
            </a:extLst>
          </p:cNvPr>
          <p:cNvPicPr>
            <a:picLocks noChangeAspect="1"/>
          </p:cNvPicPr>
          <p:nvPr/>
        </p:nvPicPr>
        <p:blipFill>
          <a:blip r:embed="rId3"/>
          <a:stretch>
            <a:fillRect/>
          </a:stretch>
        </p:blipFill>
        <p:spPr>
          <a:xfrm>
            <a:off x="4958921" y="2251349"/>
            <a:ext cx="9193619" cy="4424202"/>
          </a:xfrm>
          <a:prstGeom prst="rect">
            <a:avLst/>
          </a:prstGeom>
        </p:spPr>
      </p:pic>
      <p:pic>
        <p:nvPicPr>
          <p:cNvPr id="11" name="Picture 10">
            <a:extLst>
              <a:ext uri="{FF2B5EF4-FFF2-40B4-BE49-F238E27FC236}">
                <a16:creationId xmlns:a16="http://schemas.microsoft.com/office/drawing/2014/main" id="{8E9B11C0-2870-4443-BA36-BF4E03BBFBF2}"/>
              </a:ext>
            </a:extLst>
          </p:cNvPr>
          <p:cNvPicPr>
            <a:picLocks noChangeAspect="1"/>
          </p:cNvPicPr>
          <p:nvPr/>
        </p:nvPicPr>
        <p:blipFill>
          <a:blip r:embed="rId4"/>
          <a:stretch>
            <a:fillRect/>
          </a:stretch>
        </p:blipFill>
        <p:spPr>
          <a:xfrm rot="424122">
            <a:off x="7996787" y="525452"/>
            <a:ext cx="4157898" cy="2000886"/>
          </a:xfrm>
          <a:prstGeom prst="rect">
            <a:avLst/>
          </a:prstGeom>
        </p:spPr>
      </p:pic>
    </p:spTree>
    <p:extLst>
      <p:ext uri="{BB962C8B-B14F-4D97-AF65-F5344CB8AC3E}">
        <p14:creationId xmlns:p14="http://schemas.microsoft.com/office/powerpoint/2010/main" val="299609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65C3222-375A-7346-B7E2-702AE8D84C49}"/>
              </a:ext>
            </a:extLst>
          </p:cNvPr>
          <p:cNvSpPr/>
          <p:nvPr/>
        </p:nvSpPr>
        <p:spPr>
          <a:xfrm>
            <a:off x="0" y="-1"/>
            <a:ext cx="7868093"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1312905" y="2819219"/>
            <a:ext cx="6096000" cy="1891095"/>
          </a:xfrm>
          <a:prstGeom prst="rect">
            <a:avLst/>
          </a:prstGeom>
        </p:spPr>
        <p:txBody>
          <a:bodyPr>
            <a:spAutoFit/>
          </a:bodyPr>
          <a:lstStyle/>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1: </a:t>
            </a:r>
            <a:r>
              <a:rPr lang="en-GB" sz="2000" dirty="0">
                <a:solidFill>
                  <a:schemeClr val="bg1"/>
                </a:solidFill>
                <a:latin typeface="Source Sans Pro" panose="020B0503030403020204" pitchFamily="34" charset="0"/>
                <a:ea typeface="Source Sans Pro" panose="020B0503030403020204" pitchFamily="34" charset="0"/>
              </a:rPr>
              <a:t>Promote dignity </a:t>
            </a: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2: </a:t>
            </a:r>
            <a:r>
              <a:rPr lang="en-GB" sz="2000" dirty="0">
                <a:solidFill>
                  <a:schemeClr val="bg1"/>
                </a:solidFill>
                <a:latin typeface="Source Sans Pro" panose="020B0503030403020204" pitchFamily="34" charset="0"/>
                <a:ea typeface="Source Sans Pro" panose="020B0503030403020204" pitchFamily="34" charset="0"/>
              </a:rPr>
              <a:t>Gain informed consent </a:t>
            </a: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3: </a:t>
            </a:r>
            <a:r>
              <a:rPr lang="en-GB" sz="2000" dirty="0">
                <a:solidFill>
                  <a:schemeClr val="bg1"/>
                </a:solidFill>
                <a:latin typeface="Source Sans Pro" panose="020B0503030403020204" pitchFamily="34" charset="0"/>
                <a:ea typeface="Source Sans Pro" panose="020B0503030403020204" pitchFamily="34" charset="0"/>
              </a:rPr>
              <a:t>Question your intentions</a:t>
            </a: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Principle 4: </a:t>
            </a:r>
            <a:r>
              <a:rPr lang="en-GB" sz="2000" dirty="0">
                <a:solidFill>
                  <a:schemeClr val="bg1"/>
                </a:solidFill>
                <a:latin typeface="Source Sans Pro" panose="020B0503030403020204" pitchFamily="34" charset="0"/>
                <a:ea typeface="Source Sans Pro" panose="020B0503030403020204" pitchFamily="34" charset="0"/>
              </a:rPr>
              <a:t>Challenge stereotypes!</a:t>
            </a: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5" name="Rectangle 4">
            <a:extLst>
              <a:ext uri="{FF2B5EF4-FFF2-40B4-BE49-F238E27FC236}">
                <a16:creationId xmlns:a16="http://schemas.microsoft.com/office/drawing/2014/main" id="{C4746F23-4317-5D4F-97C1-D6214E0AB68F}"/>
              </a:ext>
            </a:extLst>
          </p:cNvPr>
          <p:cNvSpPr/>
          <p:nvPr/>
        </p:nvSpPr>
        <p:spPr>
          <a:xfrm>
            <a:off x="666749" y="1663225"/>
            <a:ext cx="6973384"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How to communicate the world</a:t>
            </a:r>
          </a:p>
        </p:txBody>
      </p:sp>
      <p:pic>
        <p:nvPicPr>
          <p:cNvPr id="6" name="Picture 5" descr="Logo&#10;&#10;Description automatically generated">
            <a:extLst>
              <a:ext uri="{FF2B5EF4-FFF2-40B4-BE49-F238E27FC236}">
                <a16:creationId xmlns:a16="http://schemas.microsoft.com/office/drawing/2014/main" id="{41C33B45-D5E2-664E-9C4E-6F9222E59183}"/>
              </a:ext>
            </a:extLst>
          </p:cNvPr>
          <p:cNvPicPr>
            <a:picLocks noChangeAspect="1"/>
          </p:cNvPicPr>
          <p:nvPr/>
        </p:nvPicPr>
        <p:blipFill>
          <a:blip r:embed="rId3"/>
          <a:stretch>
            <a:fillRect/>
          </a:stretch>
        </p:blipFill>
        <p:spPr>
          <a:xfrm>
            <a:off x="6570921" y="1288861"/>
            <a:ext cx="5830899" cy="5830899"/>
          </a:xfrm>
          <a:prstGeom prst="rect">
            <a:avLst/>
          </a:prstGeom>
        </p:spPr>
      </p:pic>
      <p:pic>
        <p:nvPicPr>
          <p:cNvPr id="8" name="Picture 7" descr="Logo&#10;&#10;Description automatically generated">
            <a:extLst>
              <a:ext uri="{FF2B5EF4-FFF2-40B4-BE49-F238E27FC236}">
                <a16:creationId xmlns:a16="http://schemas.microsoft.com/office/drawing/2014/main" id="{49D310D2-11BC-9F45-8C3D-EF6216AA8623}"/>
              </a:ext>
            </a:extLst>
          </p:cNvPr>
          <p:cNvPicPr>
            <a:picLocks noChangeAspect="1"/>
          </p:cNvPicPr>
          <p:nvPr/>
        </p:nvPicPr>
        <p:blipFill>
          <a:blip r:embed="rId4"/>
          <a:stretch>
            <a:fillRect/>
          </a:stretch>
        </p:blipFill>
        <p:spPr>
          <a:xfrm>
            <a:off x="104306" y="2706168"/>
            <a:ext cx="1839307" cy="885121"/>
          </a:xfrm>
          <a:prstGeom prst="rect">
            <a:avLst/>
          </a:prstGeom>
        </p:spPr>
      </p:pic>
      <p:pic>
        <p:nvPicPr>
          <p:cNvPr id="9" name="Picture 8" descr="Logo&#10;&#10;Description automatically generated">
            <a:extLst>
              <a:ext uri="{FF2B5EF4-FFF2-40B4-BE49-F238E27FC236}">
                <a16:creationId xmlns:a16="http://schemas.microsoft.com/office/drawing/2014/main" id="{173F9BAE-D176-E744-A5D0-327551D90105}"/>
              </a:ext>
            </a:extLst>
          </p:cNvPr>
          <p:cNvPicPr>
            <a:picLocks noChangeAspect="1"/>
          </p:cNvPicPr>
          <p:nvPr/>
        </p:nvPicPr>
        <p:blipFill>
          <a:blip r:embed="rId4"/>
          <a:stretch>
            <a:fillRect/>
          </a:stretch>
        </p:blipFill>
        <p:spPr>
          <a:xfrm>
            <a:off x="104305" y="3166797"/>
            <a:ext cx="1839307" cy="885121"/>
          </a:xfrm>
          <a:prstGeom prst="rect">
            <a:avLst/>
          </a:prstGeom>
        </p:spPr>
      </p:pic>
      <p:pic>
        <p:nvPicPr>
          <p:cNvPr id="10" name="Picture 9" descr="Logo&#10;&#10;Description automatically generated">
            <a:extLst>
              <a:ext uri="{FF2B5EF4-FFF2-40B4-BE49-F238E27FC236}">
                <a16:creationId xmlns:a16="http://schemas.microsoft.com/office/drawing/2014/main" id="{C5EA120B-A663-C247-9A63-0066B7F08B58}"/>
              </a:ext>
            </a:extLst>
          </p:cNvPr>
          <p:cNvPicPr>
            <a:picLocks noChangeAspect="1"/>
          </p:cNvPicPr>
          <p:nvPr/>
        </p:nvPicPr>
        <p:blipFill>
          <a:blip r:embed="rId4"/>
          <a:stretch>
            <a:fillRect/>
          </a:stretch>
        </p:blipFill>
        <p:spPr>
          <a:xfrm>
            <a:off x="104304" y="3595770"/>
            <a:ext cx="1839307" cy="885121"/>
          </a:xfrm>
          <a:prstGeom prst="rect">
            <a:avLst/>
          </a:prstGeom>
        </p:spPr>
      </p:pic>
      <p:pic>
        <p:nvPicPr>
          <p:cNvPr id="11" name="Picture 10" descr="Logo&#10;&#10;Description automatically generated">
            <a:extLst>
              <a:ext uri="{FF2B5EF4-FFF2-40B4-BE49-F238E27FC236}">
                <a16:creationId xmlns:a16="http://schemas.microsoft.com/office/drawing/2014/main" id="{99D36368-7862-B342-9AD7-7CB43AEB0CB6}"/>
              </a:ext>
            </a:extLst>
          </p:cNvPr>
          <p:cNvPicPr>
            <a:picLocks noChangeAspect="1"/>
          </p:cNvPicPr>
          <p:nvPr/>
        </p:nvPicPr>
        <p:blipFill>
          <a:blip r:embed="rId4"/>
          <a:stretch>
            <a:fillRect/>
          </a:stretch>
        </p:blipFill>
        <p:spPr>
          <a:xfrm>
            <a:off x="104303" y="4050409"/>
            <a:ext cx="1839307" cy="885121"/>
          </a:xfrm>
          <a:prstGeom prst="rect">
            <a:avLst/>
          </a:prstGeom>
        </p:spPr>
      </p:pic>
    </p:spTree>
    <p:extLst>
      <p:ext uri="{BB962C8B-B14F-4D97-AF65-F5344CB8AC3E}">
        <p14:creationId xmlns:p14="http://schemas.microsoft.com/office/powerpoint/2010/main" val="104811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5427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835582" y="3646843"/>
            <a:ext cx="1033866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Part 3: Creating and sustaining equitable north/south partnerships</a:t>
            </a:r>
          </a:p>
        </p:txBody>
      </p:sp>
      <p:sp>
        <p:nvSpPr>
          <p:cNvPr id="8" name="Rectangle 7">
            <a:extLst>
              <a:ext uri="{FF2B5EF4-FFF2-40B4-BE49-F238E27FC236}">
                <a16:creationId xmlns:a16="http://schemas.microsoft.com/office/drawing/2014/main" id="{F2B2AD83-9B66-B84F-9192-004A14E7BCC5}"/>
              </a:ext>
            </a:extLst>
          </p:cNvPr>
          <p:cNvSpPr/>
          <p:nvPr/>
        </p:nvSpPr>
        <p:spPr>
          <a:xfrm>
            <a:off x="4140173" y="4190588"/>
            <a:ext cx="3911648" cy="1890389"/>
          </a:xfrm>
          <a:prstGeom prst="rect">
            <a:avLst/>
          </a:prstGeom>
        </p:spPr>
        <p:txBody>
          <a:bodyPr wrap="none">
            <a:spAutoFit/>
          </a:bodyPr>
          <a:lstStyle/>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1: Hot air balloons</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2: Moving towards equity</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3: Principles of partnership</a:t>
            </a:r>
          </a:p>
          <a:p>
            <a:pPr algn="ctr">
              <a:lnSpc>
                <a:spcPct val="150000"/>
              </a:lnSpc>
            </a:pPr>
            <a:r>
              <a:rPr lang="en-GB" sz="2000" dirty="0">
                <a:solidFill>
                  <a:srgbClr val="1A4775"/>
                </a:solidFill>
                <a:latin typeface="Source Sans Pro" panose="020B0503030403020204" pitchFamily="34" charset="0"/>
                <a:ea typeface="Source Sans Pro" panose="020B0503030403020204" pitchFamily="34" charset="0"/>
              </a:rPr>
              <a:t>Activity 4: Case studies</a:t>
            </a:r>
            <a:endParaRPr lang="en-US" sz="2000" dirty="0">
              <a:solidFill>
                <a:srgbClr val="1A4775"/>
              </a:solidFill>
              <a:latin typeface="Source Sans Pro" panose="020B0503030403020204" pitchFamily="34" charset="0"/>
              <a:ea typeface="Source Sans Pro" panose="020B0503030403020204" pitchFamily="34" charset="0"/>
              <a:cs typeface="Heebo" pitchFamily="2" charset="-79"/>
            </a:endParaRP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702967" y="728749"/>
            <a:ext cx="2786059" cy="2786059"/>
          </a:xfrm>
          <a:prstGeom prst="rect">
            <a:avLst/>
          </a:prstGeom>
        </p:spPr>
      </p:pic>
    </p:spTree>
    <p:extLst>
      <p:ext uri="{BB962C8B-B14F-4D97-AF65-F5344CB8AC3E}">
        <p14:creationId xmlns:p14="http://schemas.microsoft.com/office/powerpoint/2010/main" val="299832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9" name="Oval 8">
            <a:extLst>
              <a:ext uri="{FF2B5EF4-FFF2-40B4-BE49-F238E27FC236}">
                <a16:creationId xmlns:a16="http://schemas.microsoft.com/office/drawing/2014/main" id="{BE1FAF46-ED27-9E4F-9FF4-16D137626EBA}"/>
              </a:ext>
            </a:extLst>
          </p:cNvPr>
          <p:cNvSpPr/>
          <p:nvPr/>
        </p:nvSpPr>
        <p:spPr>
          <a:xfrm>
            <a:off x="7137848" y="323881"/>
            <a:ext cx="3060515" cy="30605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050D20-6A78-9748-890B-04AFAD2B042D}"/>
              </a:ext>
            </a:extLst>
          </p:cNvPr>
          <p:cNvSpPr/>
          <p:nvPr/>
        </p:nvSpPr>
        <p:spPr>
          <a:xfrm>
            <a:off x="2274235" y="860201"/>
            <a:ext cx="4286751"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The social identity wheel</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1827261"/>
            <a:ext cx="6420847" cy="2369880"/>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build understanding of our own social identities</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consider the various ways these identities become visible</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To reflect on how those identities impact the ways others perceive or treat us </a:t>
            </a:r>
          </a:p>
        </p:txBody>
      </p:sp>
      <p:pic>
        <p:nvPicPr>
          <p:cNvPr id="7" name="Picture 6" descr="Shape, icon&#10;&#10;Description automatically generated">
            <a:extLst>
              <a:ext uri="{FF2B5EF4-FFF2-40B4-BE49-F238E27FC236}">
                <a16:creationId xmlns:a16="http://schemas.microsoft.com/office/drawing/2014/main" id="{00908287-583C-0F44-8A5C-CCB0A7E042CD}"/>
              </a:ext>
            </a:extLst>
          </p:cNvPr>
          <p:cNvPicPr>
            <a:picLocks noChangeAspect="1"/>
          </p:cNvPicPr>
          <p:nvPr/>
        </p:nvPicPr>
        <p:blipFill>
          <a:blip r:embed="rId3"/>
          <a:stretch>
            <a:fillRect/>
          </a:stretch>
        </p:blipFill>
        <p:spPr>
          <a:xfrm>
            <a:off x="9307191" y="2645086"/>
            <a:ext cx="4893139" cy="4893139"/>
          </a:xfrm>
          <a:prstGeom prst="rect">
            <a:avLst/>
          </a:prstGeom>
        </p:spPr>
      </p:pic>
      <p:pic>
        <p:nvPicPr>
          <p:cNvPr id="8" name="Picture 7" descr="Shape, icon&#10;&#10;Description automatically generated">
            <a:extLst>
              <a:ext uri="{FF2B5EF4-FFF2-40B4-BE49-F238E27FC236}">
                <a16:creationId xmlns:a16="http://schemas.microsoft.com/office/drawing/2014/main" id="{1A8C891C-9DB3-004C-9849-FB4BA1ACB97D}"/>
              </a:ext>
            </a:extLst>
          </p:cNvPr>
          <p:cNvPicPr>
            <a:picLocks noChangeAspect="1"/>
          </p:cNvPicPr>
          <p:nvPr/>
        </p:nvPicPr>
        <p:blipFill>
          <a:blip r:embed="rId3"/>
          <a:stretch>
            <a:fillRect/>
          </a:stretch>
        </p:blipFill>
        <p:spPr>
          <a:xfrm>
            <a:off x="6825705" y="59101"/>
            <a:ext cx="3694150" cy="3694150"/>
          </a:xfrm>
          <a:prstGeom prst="rect">
            <a:avLst/>
          </a:prstGeom>
        </p:spPr>
      </p:pic>
    </p:spTree>
    <p:extLst>
      <p:ext uri="{BB962C8B-B14F-4D97-AF65-F5344CB8AC3E}">
        <p14:creationId xmlns:p14="http://schemas.microsoft.com/office/powerpoint/2010/main" val="3147220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88226" y="1521070"/>
            <a:ext cx="3853940" cy="1142044"/>
          </a:xfrm>
          <a:prstGeom prst="rect">
            <a:avLst/>
          </a:prstGeom>
        </p:spPr>
        <p:txBody>
          <a:bodyPr wrap="none">
            <a:spAutoFit/>
          </a:bodyPr>
          <a:lstStyle/>
          <a:p>
            <a:pPr algn="ctr">
              <a:lnSpc>
                <a:spcPct val="150000"/>
              </a:lnSpc>
            </a:pPr>
            <a:r>
              <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Hot air balloons</a:t>
            </a:r>
          </a:p>
          <a:p>
            <a:pPr algn="ctr">
              <a:lnSpc>
                <a:spcPct val="150000"/>
              </a:lnSpc>
            </a:pPr>
            <a:endParaRPr lang="en-US" sz="24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1815882"/>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t>To consider what is required to make your partnerships take off </a:t>
            </a:r>
          </a:p>
          <a:p>
            <a:pPr marL="342900" indent="-342900">
              <a:buFont typeface="Arial" panose="020B0604020202020204" pitchFamily="34" charset="0"/>
              <a:buChar char="•"/>
            </a:pPr>
            <a:r>
              <a:rPr lang="en-GB" dirty="0"/>
              <a:t>To reflect on what is preventing or hindering you partnership from progressing</a:t>
            </a:r>
            <a:endParaRPr lang="en-GB"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7" name="Picture 6" descr="A hot air balloon in the dark&#10;&#10;Description automatically generated">
            <a:extLst>
              <a:ext uri="{FF2B5EF4-FFF2-40B4-BE49-F238E27FC236}">
                <a16:creationId xmlns:a16="http://schemas.microsoft.com/office/drawing/2014/main" id="{936FE47F-93DF-4446-AD85-2F3622A9523B}"/>
              </a:ext>
            </a:extLst>
          </p:cNvPr>
          <p:cNvPicPr>
            <a:picLocks noChangeAspect="1"/>
          </p:cNvPicPr>
          <p:nvPr/>
        </p:nvPicPr>
        <p:blipFill>
          <a:blip r:embed="rId3"/>
          <a:stretch>
            <a:fillRect/>
          </a:stretch>
        </p:blipFill>
        <p:spPr>
          <a:xfrm>
            <a:off x="7376347" y="3242578"/>
            <a:ext cx="6598054" cy="3175151"/>
          </a:xfrm>
          <a:prstGeom prst="rect">
            <a:avLst/>
          </a:prstGeom>
        </p:spPr>
      </p:pic>
      <p:pic>
        <p:nvPicPr>
          <p:cNvPr id="9" name="Picture 8" descr="A hot air balloon in the dark&#10;&#10;Description automatically generated with medium confidence">
            <a:extLst>
              <a:ext uri="{FF2B5EF4-FFF2-40B4-BE49-F238E27FC236}">
                <a16:creationId xmlns:a16="http://schemas.microsoft.com/office/drawing/2014/main" id="{8C222F8F-8FF1-7446-BC99-E87A8DF553E7}"/>
              </a:ext>
            </a:extLst>
          </p:cNvPr>
          <p:cNvPicPr>
            <a:picLocks noChangeAspect="1"/>
          </p:cNvPicPr>
          <p:nvPr/>
        </p:nvPicPr>
        <p:blipFill>
          <a:blip r:embed="rId4"/>
          <a:stretch>
            <a:fillRect/>
          </a:stretch>
        </p:blipFill>
        <p:spPr>
          <a:xfrm>
            <a:off x="4077320" y="196358"/>
            <a:ext cx="9212709" cy="4433389"/>
          </a:xfrm>
          <a:prstGeom prst="rect">
            <a:avLst/>
          </a:prstGeom>
        </p:spPr>
      </p:pic>
    </p:spTree>
    <p:extLst>
      <p:ext uri="{BB962C8B-B14F-4D97-AF65-F5344CB8AC3E}">
        <p14:creationId xmlns:p14="http://schemas.microsoft.com/office/powerpoint/2010/main" val="309021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solidFill>
            <a:srgbClr val="1A4775"/>
          </a:solidFill>
          <a:ln w="50800">
            <a:noFill/>
          </a:ln>
        </p:spPr>
      </p:sp>
      <p:sp>
        <p:nvSpPr>
          <p:cNvPr id="5" name="Rectangle 4">
            <a:extLst>
              <a:ext uri="{FF2B5EF4-FFF2-40B4-BE49-F238E27FC236}">
                <a16:creationId xmlns:a16="http://schemas.microsoft.com/office/drawing/2014/main" id="{7E050D20-6A78-9748-890B-04AFAD2B042D}"/>
              </a:ext>
            </a:extLst>
          </p:cNvPr>
          <p:cNvSpPr/>
          <p:nvPr/>
        </p:nvSpPr>
        <p:spPr>
          <a:xfrm>
            <a:off x="1088226" y="1521070"/>
            <a:ext cx="3853940" cy="1142044"/>
          </a:xfrm>
          <a:prstGeom prst="rect">
            <a:avLst/>
          </a:prstGeom>
        </p:spPr>
        <p:txBody>
          <a:bodyPr wrap="none">
            <a:spAutoFit/>
          </a:bodyPr>
          <a:lstStyle/>
          <a:p>
            <a:pPr algn="ctr">
              <a:lnSpc>
                <a:spcPct val="150000"/>
              </a:lnSpc>
            </a:pPr>
            <a:r>
              <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Hot air balloons</a:t>
            </a:r>
          </a:p>
          <a:p>
            <a:pPr algn="ctr">
              <a:lnSpc>
                <a:spcPct val="150000"/>
              </a:lnSpc>
            </a:pPr>
            <a:endPar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5989783" cy="2092881"/>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Draw a hot air balloon label it in the following way</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rPr>
              <a:t>Put the things which help your partnership in and around the basket</a:t>
            </a:r>
          </a:p>
          <a:p>
            <a:pPr marL="285750" indent="-285750">
              <a:buFont typeface="Arial" panose="020B0604020202020204" pitchFamily="34" charset="0"/>
              <a:buChar char="•"/>
            </a:pPr>
            <a:r>
              <a:rPr lang="en-GB" dirty="0">
                <a:solidFill>
                  <a:schemeClr val="bg1"/>
                </a:solidFill>
              </a:rPr>
              <a:t>Put the things which are hindering your partnership in the weights tied to the basket</a:t>
            </a:r>
          </a:p>
          <a:p>
            <a:pPr marL="285750" indent="-285750">
              <a:buFont typeface="Arial" panose="020B0604020202020204" pitchFamily="34" charset="0"/>
              <a:buChar char="•"/>
            </a:pPr>
            <a:r>
              <a:rPr lang="en-GB" dirty="0">
                <a:solidFill>
                  <a:schemeClr val="bg1"/>
                </a:solidFill>
              </a:rPr>
              <a:t>Put your aspiration for your partnership into the sky</a:t>
            </a:r>
            <a:endParaRPr lang="en-GB" dirty="0">
              <a:solidFill>
                <a:schemeClr val="bg1"/>
              </a:solidFill>
              <a:latin typeface="Source Sans Pro" panose="020B0503030403020204" pitchFamily="34" charset="0"/>
              <a:ea typeface="Source Sans Pro" panose="020B0503030403020204" pitchFamily="34" charset="0"/>
            </a:endParaRPr>
          </a:p>
        </p:txBody>
      </p:sp>
      <p:pic>
        <p:nvPicPr>
          <p:cNvPr id="9" name="Picture 8" descr="A hot air balloon in the dark&#10;&#10;Description automatically generated with medium confidence">
            <a:extLst>
              <a:ext uri="{FF2B5EF4-FFF2-40B4-BE49-F238E27FC236}">
                <a16:creationId xmlns:a16="http://schemas.microsoft.com/office/drawing/2014/main" id="{8C222F8F-8FF1-7446-BC99-E87A8DF553E7}"/>
              </a:ext>
            </a:extLst>
          </p:cNvPr>
          <p:cNvPicPr>
            <a:picLocks noChangeAspect="1"/>
          </p:cNvPicPr>
          <p:nvPr/>
        </p:nvPicPr>
        <p:blipFill>
          <a:blip r:embed="rId3"/>
          <a:stretch>
            <a:fillRect/>
          </a:stretch>
        </p:blipFill>
        <p:spPr>
          <a:xfrm rot="208851">
            <a:off x="3825056" y="718335"/>
            <a:ext cx="12011735" cy="5780351"/>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06D809F4-12EA-FD42-A505-94EA7E56FE0B}"/>
              </a:ext>
            </a:extLst>
          </p:cNvPr>
          <p:cNvPicPr>
            <a:picLocks noChangeAspect="1"/>
          </p:cNvPicPr>
          <p:nvPr/>
        </p:nvPicPr>
        <p:blipFill>
          <a:blip r:embed="rId4"/>
          <a:stretch>
            <a:fillRect/>
          </a:stretch>
        </p:blipFill>
        <p:spPr>
          <a:xfrm rot="5400000">
            <a:off x="4470268" y="3398551"/>
            <a:ext cx="7238136" cy="3483175"/>
          </a:xfrm>
          <a:prstGeom prst="rect">
            <a:avLst/>
          </a:prstGeom>
        </p:spPr>
      </p:pic>
    </p:spTree>
    <p:extLst>
      <p:ext uri="{BB962C8B-B14F-4D97-AF65-F5344CB8AC3E}">
        <p14:creationId xmlns:p14="http://schemas.microsoft.com/office/powerpoint/2010/main" val="212947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54129"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36634" y="1762938"/>
            <a:ext cx="5623655"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Moving towards equity</a:t>
            </a:r>
          </a:p>
        </p:txBody>
      </p:sp>
      <p:sp>
        <p:nvSpPr>
          <p:cNvPr id="6" name="Rectangle 5">
            <a:extLst>
              <a:ext uri="{FF2B5EF4-FFF2-40B4-BE49-F238E27FC236}">
                <a16:creationId xmlns:a16="http://schemas.microsoft.com/office/drawing/2014/main" id="{97327523-C556-9B4D-9874-04DB76B1A4DD}"/>
              </a:ext>
            </a:extLst>
          </p:cNvPr>
          <p:cNvSpPr/>
          <p:nvPr/>
        </p:nvSpPr>
        <p:spPr>
          <a:xfrm>
            <a:off x="1185629" y="2551837"/>
            <a:ext cx="5884243" cy="1754326"/>
          </a:xfrm>
          <a:prstGeom prst="rect">
            <a:avLst/>
          </a:prstGeom>
        </p:spPr>
        <p:txBody>
          <a:bodyPr wrap="square">
            <a:spAutoFit/>
          </a:bodyPr>
          <a:lstStyle/>
          <a:p>
            <a:r>
              <a:rPr lang="en-GB" b="1" dirty="0">
                <a:solidFill>
                  <a:schemeClr val="bg1"/>
                </a:solidFill>
                <a:latin typeface="Source Sans Pro Black" panose="020B0503030403020204" pitchFamily="34" charset="0"/>
                <a:ea typeface="Source Sans Pro Black" panose="020B0503030403020204" pitchFamily="34" charset="0"/>
              </a:rPr>
              <a:t>Aims</a:t>
            </a:r>
          </a:p>
          <a:p>
            <a:endParaRPr lang="en-GB"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explore some of the issues which can prevent equity in a partnership</a:t>
            </a: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identify possible solutions to overcome or to mitigate these issues</a:t>
            </a:r>
          </a:p>
        </p:txBody>
      </p:sp>
      <p:pic>
        <p:nvPicPr>
          <p:cNvPr id="16" name="Picture 15" descr="Shape&#10;&#10;Description automatically generated">
            <a:extLst>
              <a:ext uri="{FF2B5EF4-FFF2-40B4-BE49-F238E27FC236}">
                <a16:creationId xmlns:a16="http://schemas.microsoft.com/office/drawing/2014/main" id="{CB5DABCF-1FC0-F74D-B57A-19F18BFFA92B}"/>
              </a:ext>
            </a:extLst>
          </p:cNvPr>
          <p:cNvPicPr>
            <a:picLocks noChangeAspect="1"/>
          </p:cNvPicPr>
          <p:nvPr/>
        </p:nvPicPr>
        <p:blipFill>
          <a:blip r:embed="rId3"/>
          <a:stretch>
            <a:fillRect/>
          </a:stretch>
        </p:blipFill>
        <p:spPr>
          <a:xfrm>
            <a:off x="3816884" y="2155105"/>
            <a:ext cx="11239413" cy="5408690"/>
          </a:xfrm>
          <a:prstGeom prst="rect">
            <a:avLst/>
          </a:prstGeom>
        </p:spPr>
      </p:pic>
      <p:pic>
        <p:nvPicPr>
          <p:cNvPr id="17" name="Picture 16" descr="Shape&#10;&#10;Description automatically generated">
            <a:extLst>
              <a:ext uri="{FF2B5EF4-FFF2-40B4-BE49-F238E27FC236}">
                <a16:creationId xmlns:a16="http://schemas.microsoft.com/office/drawing/2014/main" id="{430C47D7-8F4A-034B-BA97-5F5EDA9591E8}"/>
              </a:ext>
            </a:extLst>
          </p:cNvPr>
          <p:cNvPicPr>
            <a:picLocks noChangeAspect="1"/>
          </p:cNvPicPr>
          <p:nvPr/>
        </p:nvPicPr>
        <p:blipFill>
          <a:blip r:embed="rId3"/>
          <a:stretch>
            <a:fillRect/>
          </a:stretch>
        </p:blipFill>
        <p:spPr>
          <a:xfrm rot="20506851">
            <a:off x="4964915" y="-720725"/>
            <a:ext cx="5562487" cy="2676810"/>
          </a:xfrm>
          <a:prstGeom prst="rect">
            <a:avLst/>
          </a:prstGeom>
        </p:spPr>
      </p:pic>
    </p:spTree>
    <p:extLst>
      <p:ext uri="{BB962C8B-B14F-4D97-AF65-F5344CB8AC3E}">
        <p14:creationId xmlns:p14="http://schemas.microsoft.com/office/powerpoint/2010/main" val="326926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E5F83-0A00-2541-9CED-2BCF6EA97B1A}"/>
              </a:ext>
            </a:extLst>
          </p:cNvPr>
          <p:cNvSpPr/>
          <p:nvPr/>
        </p:nvSpPr>
        <p:spPr>
          <a:xfrm>
            <a:off x="654207" y="1398782"/>
            <a:ext cx="10608526" cy="5047536"/>
          </a:xfrm>
          <a:prstGeom prst="rect">
            <a:avLst/>
          </a:prstGeom>
        </p:spPr>
        <p:txBody>
          <a:bodyPr wrap="square">
            <a:spAutoFit/>
          </a:bodyPr>
          <a:lstStyle/>
          <a:p>
            <a:r>
              <a:rPr lang="en-GB" sz="1400" b="1" dirty="0">
                <a:solidFill>
                  <a:schemeClr val="bg2">
                    <a:lumMod val="10000"/>
                  </a:schemeClr>
                </a:solidFill>
                <a:latin typeface="Source Sans Pro" panose="020B0503030403020204" pitchFamily="34" charset="0"/>
                <a:ea typeface="Source Sans Pro" panose="020B0503030403020204" pitchFamily="34" charset="0"/>
              </a:rPr>
              <a:t>Language</a:t>
            </a:r>
          </a:p>
          <a:p>
            <a:r>
              <a:rPr lang="en-GB" sz="1400" dirty="0">
                <a:solidFill>
                  <a:schemeClr val="bg2">
                    <a:lumMod val="10000"/>
                  </a:schemeClr>
                </a:solidFill>
                <a:latin typeface="Source Sans Pro" panose="020B0503030403020204" pitchFamily="34" charset="0"/>
                <a:ea typeface="Source Sans Pro" panose="020B0503030403020204" pitchFamily="34" charset="0"/>
              </a:rPr>
              <a:t>Does the language used for communication exclude anyone? Is there an awareness of different English language usage, colloquialisms, acronyms etc?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Authority</a:t>
            </a:r>
          </a:p>
          <a:p>
            <a:r>
              <a:rPr lang="en-GB" sz="1400" dirty="0">
                <a:solidFill>
                  <a:schemeClr val="bg2">
                    <a:lumMod val="10000"/>
                  </a:schemeClr>
                </a:solidFill>
                <a:latin typeface="Source Sans Pro" panose="020B0503030403020204" pitchFamily="34" charset="0"/>
                <a:ea typeface="Source Sans Pro" panose="020B0503030403020204" pitchFamily="34" charset="0"/>
              </a:rPr>
              <a:t>How are decisions made in your partnership? Have you looked at power inequalities and how they were constructed historically?</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Resources</a:t>
            </a:r>
          </a:p>
          <a:p>
            <a:r>
              <a:rPr lang="en-GB" sz="1400" dirty="0">
                <a:solidFill>
                  <a:schemeClr val="bg2">
                    <a:lumMod val="10000"/>
                  </a:schemeClr>
                </a:solidFill>
                <a:latin typeface="Source Sans Pro" panose="020B0503030403020204" pitchFamily="34" charset="0"/>
                <a:ea typeface="Source Sans Pro" panose="020B0503030403020204" pitchFamily="34" charset="0"/>
              </a:rPr>
              <a:t>Is access to technology and other resources equitable in the partnership? If not, does it cause problems and can they be resolved?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Money</a:t>
            </a:r>
          </a:p>
          <a:p>
            <a:r>
              <a:rPr lang="en-GB" sz="1400" dirty="0">
                <a:solidFill>
                  <a:schemeClr val="bg2">
                    <a:lumMod val="10000"/>
                  </a:schemeClr>
                </a:solidFill>
                <a:latin typeface="Source Sans Pro" panose="020B0503030403020204" pitchFamily="34" charset="0"/>
                <a:ea typeface="Source Sans Pro" panose="020B0503030403020204" pitchFamily="34" charset="0"/>
              </a:rPr>
              <a:t>Who is responsible for managing the finances of the partnership work? Does it create a power imbalance? How can you address this issue?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Time and capacity</a:t>
            </a:r>
          </a:p>
          <a:p>
            <a:r>
              <a:rPr lang="en-GB" sz="1400" dirty="0">
                <a:solidFill>
                  <a:schemeClr val="bg2">
                    <a:lumMod val="10000"/>
                  </a:schemeClr>
                </a:solidFill>
                <a:latin typeface="Source Sans Pro" panose="020B0503030403020204" pitchFamily="34" charset="0"/>
                <a:ea typeface="Source Sans Pro" panose="020B0503030403020204" pitchFamily="34" charset="0"/>
              </a:rPr>
              <a:t>What are the expectations and realities of time / capacity within the project? Are they recognised and equally valued?</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Skills</a:t>
            </a:r>
          </a:p>
          <a:p>
            <a:r>
              <a:rPr lang="en-GB" sz="1400" dirty="0">
                <a:solidFill>
                  <a:schemeClr val="bg2">
                    <a:lumMod val="10000"/>
                  </a:schemeClr>
                </a:solidFill>
                <a:latin typeface="Source Sans Pro" panose="020B0503030403020204" pitchFamily="34" charset="0"/>
                <a:ea typeface="Source Sans Pro" panose="020B0503030403020204" pitchFamily="34" charset="0"/>
              </a:rPr>
              <a:t>What expertise does each partner bring? Are they equally valued? </a:t>
            </a:r>
          </a:p>
          <a:p>
            <a:endParaRPr lang="en-GB" sz="1400" dirty="0">
              <a:solidFill>
                <a:schemeClr val="bg2">
                  <a:lumMod val="10000"/>
                </a:schemeClr>
              </a:solidFill>
              <a:latin typeface="Source Sans Pro" panose="020B0503030403020204" pitchFamily="34" charset="0"/>
              <a:ea typeface="Source Sans Pro" panose="020B0503030403020204" pitchFamily="34" charset="0"/>
            </a:endParaRPr>
          </a:p>
          <a:p>
            <a:r>
              <a:rPr lang="en-GB" sz="1400" b="1" dirty="0">
                <a:solidFill>
                  <a:schemeClr val="bg2">
                    <a:lumMod val="10000"/>
                  </a:schemeClr>
                </a:solidFill>
                <a:latin typeface="Source Sans Pro" panose="020B0503030403020204" pitchFamily="34" charset="0"/>
                <a:ea typeface="Source Sans Pro" panose="020B0503030403020204" pitchFamily="34" charset="0"/>
              </a:rPr>
              <a:t>Intercultural issues</a:t>
            </a:r>
          </a:p>
          <a:p>
            <a:r>
              <a:rPr lang="en-GB" sz="1400" dirty="0">
                <a:solidFill>
                  <a:schemeClr val="bg2">
                    <a:lumMod val="10000"/>
                  </a:schemeClr>
                </a:solidFill>
                <a:latin typeface="Source Sans Pro" panose="020B0503030403020204" pitchFamily="34" charset="0"/>
                <a:ea typeface="Source Sans Pro" panose="020B0503030403020204" pitchFamily="34" charset="0"/>
              </a:rPr>
              <a:t>Attitudes, norms and laws towards gender, sexual orientation, religion and more will vary.</a:t>
            </a:r>
          </a:p>
          <a:p>
            <a:r>
              <a:rPr lang="en-GB" sz="1400" dirty="0">
                <a:solidFill>
                  <a:schemeClr val="bg2">
                    <a:lumMod val="10000"/>
                  </a:schemeClr>
                </a:solidFill>
                <a:latin typeface="Source Sans Pro" panose="020B0503030403020204" pitchFamily="34" charset="0"/>
                <a:ea typeface="Source Sans Pro" panose="020B0503030403020204" pitchFamily="34" charset="0"/>
              </a:rPr>
              <a:t>How do these impact on your partnership?</a:t>
            </a:r>
          </a:p>
          <a:p>
            <a:r>
              <a:rPr lang="en-GB" sz="1400" dirty="0">
                <a:solidFill>
                  <a:schemeClr val="bg2">
                    <a:lumMod val="10000"/>
                  </a:schemeClr>
                </a:solidFill>
                <a:latin typeface="Source Sans Pro" panose="020B0503030403020204" pitchFamily="34" charset="0"/>
                <a:ea typeface="Source Sans Pro" panose="020B0503030403020204" pitchFamily="34" charset="0"/>
              </a:rPr>
              <a:t>How might you address cultural norms which clash with your own values and beliefs?</a:t>
            </a:r>
            <a:endParaRPr lang="en-US" sz="1400" dirty="0">
              <a:solidFill>
                <a:schemeClr val="bg2">
                  <a:lumMod val="10000"/>
                </a:schemeClr>
              </a:solidFill>
              <a:latin typeface="Source Sans Pro" panose="020B0503030403020204" pitchFamily="34" charset="0"/>
              <a:ea typeface="Source Sans Pro" panose="020B0503030403020204" pitchFamily="34" charset="0"/>
            </a:endParaRPr>
          </a:p>
        </p:txBody>
      </p:sp>
      <p:sp>
        <p:nvSpPr>
          <p:cNvPr id="5" name="Rectangle 4">
            <a:extLst>
              <a:ext uri="{FF2B5EF4-FFF2-40B4-BE49-F238E27FC236}">
                <a16:creationId xmlns:a16="http://schemas.microsoft.com/office/drawing/2014/main" id="{2C846E26-74A7-1142-BDC1-8EFC8FD41903}"/>
              </a:ext>
            </a:extLst>
          </p:cNvPr>
          <p:cNvSpPr/>
          <p:nvPr/>
        </p:nvSpPr>
        <p:spPr>
          <a:xfrm>
            <a:off x="654207" y="627126"/>
            <a:ext cx="5623655"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Moving towards equity</a:t>
            </a:r>
          </a:p>
        </p:txBody>
      </p:sp>
      <p:pic>
        <p:nvPicPr>
          <p:cNvPr id="9" name="Picture 8" descr="A picture containing text&#10;&#10;Description automatically generated">
            <a:extLst>
              <a:ext uri="{FF2B5EF4-FFF2-40B4-BE49-F238E27FC236}">
                <a16:creationId xmlns:a16="http://schemas.microsoft.com/office/drawing/2014/main" id="{FF76ED49-3615-9742-B6BF-1597EBE4D695}"/>
              </a:ext>
            </a:extLst>
          </p:cNvPr>
          <p:cNvPicPr>
            <a:picLocks noChangeAspect="1"/>
          </p:cNvPicPr>
          <p:nvPr/>
        </p:nvPicPr>
        <p:blipFill>
          <a:blip r:embed="rId3">
            <a:alphaModFix amt="24000"/>
          </a:blip>
          <a:stretch>
            <a:fillRect/>
          </a:stretch>
        </p:blipFill>
        <p:spPr>
          <a:xfrm>
            <a:off x="8771939" y="3926572"/>
            <a:ext cx="3810000" cy="3810000"/>
          </a:xfrm>
          <a:prstGeom prst="rect">
            <a:avLst/>
          </a:prstGeom>
        </p:spPr>
      </p:pic>
      <p:sp>
        <p:nvSpPr>
          <p:cNvPr id="7" name="Rectangle 6">
            <a:extLst>
              <a:ext uri="{FF2B5EF4-FFF2-40B4-BE49-F238E27FC236}">
                <a16:creationId xmlns:a16="http://schemas.microsoft.com/office/drawing/2014/main" id="{58E235CF-D59D-1449-BEDF-418FD680E23C}"/>
              </a:ext>
            </a:extLst>
          </p:cNvPr>
          <p:cNvSpPr/>
          <p:nvPr/>
        </p:nvSpPr>
        <p:spPr>
          <a:xfrm rot="16200000">
            <a:off x="-5958991" y="3213409"/>
            <a:ext cx="12349162" cy="431181"/>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B68EEFB5-0659-3A4A-9071-AA7A8D05F468}"/>
              </a:ext>
            </a:extLst>
          </p:cNvPr>
          <p:cNvPicPr>
            <a:picLocks noChangeAspect="1"/>
          </p:cNvPicPr>
          <p:nvPr/>
        </p:nvPicPr>
        <p:blipFill>
          <a:blip r:embed="rId4">
            <a:alphaModFix amt="38000"/>
          </a:blip>
          <a:stretch>
            <a:fillRect/>
          </a:stretch>
        </p:blipFill>
        <p:spPr>
          <a:xfrm>
            <a:off x="9580758" y="-293997"/>
            <a:ext cx="3001181" cy="3001181"/>
          </a:xfrm>
          <a:prstGeom prst="rect">
            <a:avLst/>
          </a:prstGeom>
        </p:spPr>
      </p:pic>
    </p:spTree>
    <p:extLst>
      <p:ext uri="{BB962C8B-B14F-4D97-AF65-F5344CB8AC3E}">
        <p14:creationId xmlns:p14="http://schemas.microsoft.com/office/powerpoint/2010/main" val="1464280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wheel&#10;&#10;Description automatically generated with low confidence">
            <a:extLst>
              <a:ext uri="{FF2B5EF4-FFF2-40B4-BE49-F238E27FC236}">
                <a16:creationId xmlns:a16="http://schemas.microsoft.com/office/drawing/2014/main" id="{257825EF-DA8C-6743-B98D-0A358ED65707}"/>
              </a:ext>
            </a:extLst>
          </p:cNvPr>
          <p:cNvPicPr>
            <a:picLocks noChangeAspect="1"/>
          </p:cNvPicPr>
          <p:nvPr/>
        </p:nvPicPr>
        <p:blipFill>
          <a:blip r:embed="rId3">
            <a:alphaModFix amt="17000"/>
          </a:blip>
          <a:stretch>
            <a:fillRect/>
          </a:stretch>
        </p:blipFill>
        <p:spPr>
          <a:xfrm>
            <a:off x="7142794" y="-1111087"/>
            <a:ext cx="6245468" cy="6245468"/>
          </a:xfrm>
          <a:prstGeom prst="rect">
            <a:avLst/>
          </a:prstGeom>
        </p:spPr>
      </p:pic>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solidFill>
            <a:srgbClr val="1A4775"/>
          </a:solidFill>
          <a:ln w="50800">
            <a:noFill/>
          </a:ln>
        </p:spPr>
      </p:sp>
      <p:sp>
        <p:nvSpPr>
          <p:cNvPr id="5" name="Rectangle 4">
            <a:extLst>
              <a:ext uri="{FF2B5EF4-FFF2-40B4-BE49-F238E27FC236}">
                <a16:creationId xmlns:a16="http://schemas.microsoft.com/office/drawing/2014/main" id="{7E050D20-6A78-9748-890B-04AFAD2B042D}"/>
              </a:ext>
            </a:extLst>
          </p:cNvPr>
          <p:cNvSpPr/>
          <p:nvPr/>
        </p:nvSpPr>
        <p:spPr>
          <a:xfrm>
            <a:off x="1056644" y="1440625"/>
            <a:ext cx="5662127" cy="1142044"/>
          </a:xfrm>
          <a:prstGeom prst="rect">
            <a:avLst/>
          </a:prstGeom>
        </p:spPr>
        <p:txBody>
          <a:bodyPr wrap="none">
            <a:spAutoFit/>
          </a:bodyPr>
          <a:lstStyle/>
          <a:p>
            <a:pPr algn="ctr">
              <a:lnSpc>
                <a:spcPct val="150000"/>
              </a:lnSpc>
            </a:pPr>
            <a:r>
              <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a:p>
            <a:pPr algn="ctr">
              <a:lnSpc>
                <a:spcPct val="150000"/>
              </a:lnSpc>
            </a:pPr>
            <a:endParaRPr lang="en-US" sz="24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272735"/>
            <a:ext cx="6420847" cy="1815882"/>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Aims</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become familiar with the THET principles of partnership</a:t>
            </a:r>
          </a:p>
          <a:p>
            <a:pPr marL="285750" indent="-285750">
              <a:buFont typeface="Arial" panose="020B0604020202020204" pitchFamily="34" charset="0"/>
              <a:buChar char="•"/>
            </a:pPr>
            <a:endParaRPr lang="en-GB"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To identify useful tools to use to ensure equitable and reciprocal partnerships with the Global South</a:t>
            </a:r>
          </a:p>
        </p:txBody>
      </p:sp>
      <p:pic>
        <p:nvPicPr>
          <p:cNvPr id="4" name="Picture 3" descr="A picture containing icon&#10;&#10;Description automatically generated">
            <a:extLst>
              <a:ext uri="{FF2B5EF4-FFF2-40B4-BE49-F238E27FC236}">
                <a16:creationId xmlns:a16="http://schemas.microsoft.com/office/drawing/2014/main" id="{1C0DF667-062A-D040-9B74-F316906109A3}"/>
              </a:ext>
            </a:extLst>
          </p:cNvPr>
          <p:cNvPicPr>
            <a:picLocks noChangeAspect="1"/>
          </p:cNvPicPr>
          <p:nvPr/>
        </p:nvPicPr>
        <p:blipFill>
          <a:blip r:embed="rId4"/>
          <a:stretch>
            <a:fillRect/>
          </a:stretch>
        </p:blipFill>
        <p:spPr>
          <a:xfrm rot="21328179">
            <a:off x="6903813" y="2536561"/>
            <a:ext cx="4878342" cy="4878342"/>
          </a:xfrm>
          <a:prstGeom prst="rect">
            <a:avLst/>
          </a:prstGeom>
        </p:spPr>
      </p:pic>
    </p:spTree>
    <p:extLst>
      <p:ext uri="{BB962C8B-B14F-4D97-AF65-F5344CB8AC3E}">
        <p14:creationId xmlns:p14="http://schemas.microsoft.com/office/powerpoint/2010/main" val="354454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A4535A-084A-164D-9406-892F1E50CE66}"/>
              </a:ext>
            </a:extLst>
          </p:cNvPr>
          <p:cNvSpPr/>
          <p:nvPr/>
        </p:nvSpPr>
        <p:spPr>
          <a:xfrm>
            <a:off x="522827" y="3175641"/>
            <a:ext cx="4754828"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B1118477-18B0-DD4D-8908-432D42ACB97A}"/>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F692E7-454C-D340-9A44-3AA56AC0B1FE}"/>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wheel&#10;&#10;Description automatically generated with low confidence">
            <a:extLst>
              <a:ext uri="{FF2B5EF4-FFF2-40B4-BE49-F238E27FC236}">
                <a16:creationId xmlns:a16="http://schemas.microsoft.com/office/drawing/2014/main" id="{0E4CD547-0C69-5C49-BBC4-3889BB513258}"/>
              </a:ext>
            </a:extLst>
          </p:cNvPr>
          <p:cNvPicPr>
            <a:picLocks noChangeAspect="1"/>
          </p:cNvPicPr>
          <p:nvPr/>
        </p:nvPicPr>
        <p:blipFill>
          <a:blip r:embed="rId3"/>
          <a:stretch>
            <a:fillRect/>
          </a:stretch>
        </p:blipFill>
        <p:spPr>
          <a:xfrm>
            <a:off x="5277655" y="326782"/>
            <a:ext cx="6245468" cy="6245468"/>
          </a:xfrm>
          <a:prstGeom prst="rect">
            <a:avLst/>
          </a:prstGeom>
        </p:spPr>
      </p:pic>
    </p:spTree>
    <p:extLst>
      <p:ext uri="{BB962C8B-B14F-4D97-AF65-F5344CB8AC3E}">
        <p14:creationId xmlns:p14="http://schemas.microsoft.com/office/powerpoint/2010/main" val="156299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C1F5AF-092F-5547-BAF4-78B9D4E3FE39}"/>
              </a:ext>
            </a:extLst>
          </p:cNvPr>
          <p:cNvSpPr/>
          <p:nvPr/>
        </p:nvSpPr>
        <p:spPr>
          <a:xfrm>
            <a:off x="2561807" y="265486"/>
            <a:ext cx="6590266"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p:txBody>
      </p:sp>
      <p:sp>
        <p:nvSpPr>
          <p:cNvPr id="7" name="TextBox 6">
            <a:extLst>
              <a:ext uri="{FF2B5EF4-FFF2-40B4-BE49-F238E27FC236}">
                <a16:creationId xmlns:a16="http://schemas.microsoft.com/office/drawing/2014/main" id="{73E1FD54-C9EF-DE4D-9EC1-691089158A31}"/>
              </a:ext>
            </a:extLst>
          </p:cNvPr>
          <p:cNvSpPr txBox="1"/>
          <p:nvPr/>
        </p:nvSpPr>
        <p:spPr>
          <a:xfrm>
            <a:off x="4204285" y="6030207"/>
            <a:ext cx="5757862" cy="276999"/>
          </a:xfrm>
          <a:prstGeom prst="rect">
            <a:avLst/>
          </a:prstGeom>
          <a:noFill/>
        </p:spPr>
        <p:txBody>
          <a:bodyPr wrap="square" rtlCol="0">
            <a:spAutoFit/>
          </a:bodyPr>
          <a:lstStyle/>
          <a:p>
            <a:pPr algn="r"/>
            <a:r>
              <a:rPr lang="en-US" sz="1200" dirty="0">
                <a:solidFill>
                  <a:schemeClr val="bg1"/>
                </a:solidFill>
                <a:latin typeface="Source Sans Pro" panose="020B0503030403020204" pitchFamily="34" charset="0"/>
                <a:ea typeface="Source Sans Pro" panose="020B0503030403020204" pitchFamily="34" charset="0"/>
              </a:rPr>
              <a:t>Source: Principles for Partnership  seminar</a:t>
            </a:r>
          </a:p>
        </p:txBody>
      </p:sp>
      <p:pic>
        <p:nvPicPr>
          <p:cNvPr id="6" name="Graphic 5" descr="Presentation with media">
            <a:extLst>
              <a:ext uri="{FF2B5EF4-FFF2-40B4-BE49-F238E27FC236}">
                <a16:creationId xmlns:a16="http://schemas.microsoft.com/office/drawing/2014/main" id="{5C07E373-E5D2-284D-BCBF-3222873A20C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52830" y="397413"/>
            <a:ext cx="7005711" cy="7005711"/>
          </a:xfrm>
          <a:prstGeom prst="rect">
            <a:avLst/>
          </a:prstGeom>
        </p:spPr>
      </p:pic>
      <p:pic>
        <p:nvPicPr>
          <p:cNvPr id="8" name="Graphic 7" descr="Presentation with media">
            <a:hlinkClick r:id="rId5"/>
            <a:extLst>
              <a:ext uri="{FF2B5EF4-FFF2-40B4-BE49-F238E27FC236}">
                <a16:creationId xmlns:a16="http://schemas.microsoft.com/office/drawing/2014/main" id="{DE5BE583-B978-6641-9921-FAC19743247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34802" y="1296123"/>
            <a:ext cx="4436640" cy="4436640"/>
          </a:xfrm>
          <a:prstGeom prst="rect">
            <a:avLst/>
          </a:prstGeom>
        </p:spPr>
      </p:pic>
      <p:pic>
        <p:nvPicPr>
          <p:cNvPr id="10" name="Graphic 9" descr="Cursor">
            <a:extLst>
              <a:ext uri="{FF2B5EF4-FFF2-40B4-BE49-F238E27FC236}">
                <a16:creationId xmlns:a16="http://schemas.microsoft.com/office/drawing/2014/main" id="{9AB10A3B-8C75-4A42-B36F-67C6A0BF685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047747" y="3181515"/>
            <a:ext cx="914400" cy="914400"/>
          </a:xfrm>
          <a:prstGeom prst="rect">
            <a:avLst/>
          </a:prstGeom>
        </p:spPr>
      </p:pic>
      <p:sp>
        <p:nvSpPr>
          <p:cNvPr id="11" name="TextBox 10">
            <a:extLst>
              <a:ext uri="{FF2B5EF4-FFF2-40B4-BE49-F238E27FC236}">
                <a16:creationId xmlns:a16="http://schemas.microsoft.com/office/drawing/2014/main" id="{54C90732-51FE-F042-B548-955E0B45498F}"/>
              </a:ext>
            </a:extLst>
          </p:cNvPr>
          <p:cNvSpPr txBox="1"/>
          <p:nvPr/>
        </p:nvSpPr>
        <p:spPr>
          <a:xfrm>
            <a:off x="5234802" y="3962939"/>
            <a:ext cx="5757862" cy="369332"/>
          </a:xfrm>
          <a:prstGeom prst="rect">
            <a:avLst/>
          </a:prstGeom>
          <a:noFill/>
        </p:spPr>
        <p:txBody>
          <a:bodyPr wrap="square" rtlCol="0">
            <a:spAutoFit/>
          </a:bodyPr>
          <a:lstStyle/>
          <a:p>
            <a:pPr algn="r"/>
            <a:r>
              <a:rPr lang="en-US" b="1" dirty="0">
                <a:solidFill>
                  <a:schemeClr val="bg1"/>
                </a:solidFill>
                <a:latin typeface="Source Sans Pro" panose="020B0503030403020204" pitchFamily="34" charset="0"/>
                <a:ea typeface="Source Sans Pro" panose="020B0503030403020204" pitchFamily="34" charset="0"/>
              </a:rPr>
              <a:t>Click to watch</a:t>
            </a:r>
          </a:p>
        </p:txBody>
      </p:sp>
    </p:spTree>
    <p:extLst>
      <p:ext uri="{BB962C8B-B14F-4D97-AF65-F5344CB8AC3E}">
        <p14:creationId xmlns:p14="http://schemas.microsoft.com/office/powerpoint/2010/main" val="108309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65C3222-375A-7346-B7E2-702AE8D84C49}"/>
              </a:ext>
            </a:extLst>
          </p:cNvPr>
          <p:cNvSpPr/>
          <p:nvPr/>
        </p:nvSpPr>
        <p:spPr>
          <a:xfrm>
            <a:off x="0" y="-1"/>
            <a:ext cx="7868093"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1312905" y="3475707"/>
            <a:ext cx="6096000" cy="1891095"/>
          </a:xfrm>
          <a:prstGeom prst="rect">
            <a:avLst/>
          </a:prstGeom>
        </p:spPr>
        <p:txBody>
          <a:bodyPr>
            <a:spAutoFit/>
          </a:bodyPr>
          <a:lstStyle/>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The power relationships and cultural norms</a:t>
            </a:r>
            <a:endParaRPr lang="en-GB" sz="2000"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The words you are using</a:t>
            </a:r>
            <a:endParaRPr lang="en-GB" sz="2000"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How you are communicating</a:t>
            </a:r>
            <a:endParaRPr lang="en-GB" sz="2000"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sz="2000" b="1" dirty="0">
                <a:solidFill>
                  <a:schemeClr val="bg1"/>
                </a:solidFill>
                <a:latin typeface="Source Sans Pro" panose="020B0503030403020204" pitchFamily="34" charset="0"/>
                <a:ea typeface="Source Sans Pro" panose="020B0503030403020204" pitchFamily="34" charset="0"/>
              </a:rPr>
              <a:t>Who you are communicating with</a:t>
            </a: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5" name="Rectangle 4">
            <a:extLst>
              <a:ext uri="{FF2B5EF4-FFF2-40B4-BE49-F238E27FC236}">
                <a16:creationId xmlns:a16="http://schemas.microsoft.com/office/drawing/2014/main" id="{C4746F23-4317-5D4F-97C1-D6214E0AB68F}"/>
              </a:ext>
            </a:extLst>
          </p:cNvPr>
          <p:cNvSpPr/>
          <p:nvPr/>
        </p:nvSpPr>
        <p:spPr>
          <a:xfrm>
            <a:off x="666749" y="1663225"/>
            <a:ext cx="6590266"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3: The principles of partnership</a:t>
            </a:r>
          </a:p>
        </p:txBody>
      </p:sp>
      <p:pic>
        <p:nvPicPr>
          <p:cNvPr id="8" name="Picture 7" descr="Logo&#10;&#10;Description automatically generated">
            <a:extLst>
              <a:ext uri="{FF2B5EF4-FFF2-40B4-BE49-F238E27FC236}">
                <a16:creationId xmlns:a16="http://schemas.microsoft.com/office/drawing/2014/main" id="{49D310D2-11BC-9F45-8C3D-EF6216AA8623}"/>
              </a:ext>
            </a:extLst>
          </p:cNvPr>
          <p:cNvPicPr>
            <a:picLocks noChangeAspect="1"/>
          </p:cNvPicPr>
          <p:nvPr/>
        </p:nvPicPr>
        <p:blipFill>
          <a:blip r:embed="rId3"/>
          <a:stretch>
            <a:fillRect/>
          </a:stretch>
        </p:blipFill>
        <p:spPr>
          <a:xfrm>
            <a:off x="104306" y="3362656"/>
            <a:ext cx="1839307" cy="885121"/>
          </a:xfrm>
          <a:prstGeom prst="rect">
            <a:avLst/>
          </a:prstGeom>
        </p:spPr>
      </p:pic>
      <p:pic>
        <p:nvPicPr>
          <p:cNvPr id="9" name="Picture 8" descr="Logo&#10;&#10;Description automatically generated">
            <a:extLst>
              <a:ext uri="{FF2B5EF4-FFF2-40B4-BE49-F238E27FC236}">
                <a16:creationId xmlns:a16="http://schemas.microsoft.com/office/drawing/2014/main" id="{173F9BAE-D176-E744-A5D0-327551D90105}"/>
              </a:ext>
            </a:extLst>
          </p:cNvPr>
          <p:cNvPicPr>
            <a:picLocks noChangeAspect="1"/>
          </p:cNvPicPr>
          <p:nvPr/>
        </p:nvPicPr>
        <p:blipFill>
          <a:blip r:embed="rId3"/>
          <a:stretch>
            <a:fillRect/>
          </a:stretch>
        </p:blipFill>
        <p:spPr>
          <a:xfrm>
            <a:off x="104305" y="3823285"/>
            <a:ext cx="1839307" cy="885121"/>
          </a:xfrm>
          <a:prstGeom prst="rect">
            <a:avLst/>
          </a:prstGeom>
        </p:spPr>
      </p:pic>
      <p:pic>
        <p:nvPicPr>
          <p:cNvPr id="10" name="Picture 9" descr="Logo&#10;&#10;Description automatically generated">
            <a:extLst>
              <a:ext uri="{FF2B5EF4-FFF2-40B4-BE49-F238E27FC236}">
                <a16:creationId xmlns:a16="http://schemas.microsoft.com/office/drawing/2014/main" id="{C5EA120B-A663-C247-9A63-0066B7F08B58}"/>
              </a:ext>
            </a:extLst>
          </p:cNvPr>
          <p:cNvPicPr>
            <a:picLocks noChangeAspect="1"/>
          </p:cNvPicPr>
          <p:nvPr/>
        </p:nvPicPr>
        <p:blipFill>
          <a:blip r:embed="rId3"/>
          <a:stretch>
            <a:fillRect/>
          </a:stretch>
        </p:blipFill>
        <p:spPr>
          <a:xfrm>
            <a:off x="104304" y="4252258"/>
            <a:ext cx="1839307" cy="885121"/>
          </a:xfrm>
          <a:prstGeom prst="rect">
            <a:avLst/>
          </a:prstGeom>
        </p:spPr>
      </p:pic>
      <p:pic>
        <p:nvPicPr>
          <p:cNvPr id="11" name="Picture 10" descr="Logo&#10;&#10;Description automatically generated">
            <a:extLst>
              <a:ext uri="{FF2B5EF4-FFF2-40B4-BE49-F238E27FC236}">
                <a16:creationId xmlns:a16="http://schemas.microsoft.com/office/drawing/2014/main" id="{99D36368-7862-B342-9AD7-7CB43AEB0CB6}"/>
              </a:ext>
            </a:extLst>
          </p:cNvPr>
          <p:cNvPicPr>
            <a:picLocks noChangeAspect="1"/>
          </p:cNvPicPr>
          <p:nvPr/>
        </p:nvPicPr>
        <p:blipFill>
          <a:blip r:embed="rId3"/>
          <a:stretch>
            <a:fillRect/>
          </a:stretch>
        </p:blipFill>
        <p:spPr>
          <a:xfrm>
            <a:off x="104303" y="4706897"/>
            <a:ext cx="1839307" cy="885121"/>
          </a:xfrm>
          <a:prstGeom prst="rect">
            <a:avLst/>
          </a:prstGeom>
        </p:spPr>
      </p:pic>
      <p:sp>
        <p:nvSpPr>
          <p:cNvPr id="12" name="Rectangle 11">
            <a:extLst>
              <a:ext uri="{FF2B5EF4-FFF2-40B4-BE49-F238E27FC236}">
                <a16:creationId xmlns:a16="http://schemas.microsoft.com/office/drawing/2014/main" id="{3340210E-BDCC-4449-92EE-AA5D66505438}"/>
              </a:ext>
            </a:extLst>
          </p:cNvPr>
          <p:cNvSpPr/>
          <p:nvPr/>
        </p:nvSpPr>
        <p:spPr>
          <a:xfrm>
            <a:off x="666749" y="2640988"/>
            <a:ext cx="6096000" cy="707886"/>
          </a:xfrm>
          <a:prstGeom prst="rect">
            <a:avLst/>
          </a:prstGeom>
        </p:spPr>
        <p:txBody>
          <a:bodyPr>
            <a:spAutoFit/>
          </a:bodyPr>
          <a:lstStyle/>
          <a:p>
            <a:pPr>
              <a:defRPr/>
            </a:pPr>
            <a:r>
              <a:rPr lang="en-GB" sz="2000" b="1" dirty="0">
                <a:solidFill>
                  <a:schemeClr val="bg1"/>
                </a:solidFill>
                <a:latin typeface="Source Sans Pro" panose="020B0503030403020204" pitchFamily="34" charset="0"/>
                <a:ea typeface="Source Sans Pro" panose="020B0503030403020204" pitchFamily="34" charset="0"/>
              </a:rPr>
              <a:t>When talking about partnership principles remember to think about:</a:t>
            </a: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 name="Oval 1">
            <a:extLst>
              <a:ext uri="{FF2B5EF4-FFF2-40B4-BE49-F238E27FC236}">
                <a16:creationId xmlns:a16="http://schemas.microsoft.com/office/drawing/2014/main" id="{7793F478-B035-4D45-A747-F992D36983FE}"/>
              </a:ext>
            </a:extLst>
          </p:cNvPr>
          <p:cNvSpPr/>
          <p:nvPr/>
        </p:nvSpPr>
        <p:spPr>
          <a:xfrm>
            <a:off x="6946727" y="1538090"/>
            <a:ext cx="5064370" cy="5064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wheel&#10;&#10;Description automatically generated with low confidence">
            <a:extLst>
              <a:ext uri="{FF2B5EF4-FFF2-40B4-BE49-F238E27FC236}">
                <a16:creationId xmlns:a16="http://schemas.microsoft.com/office/drawing/2014/main" id="{4EBEF338-15DF-134E-B103-D8491EECC8BA}"/>
              </a:ext>
            </a:extLst>
          </p:cNvPr>
          <p:cNvPicPr>
            <a:picLocks noChangeAspect="1"/>
          </p:cNvPicPr>
          <p:nvPr/>
        </p:nvPicPr>
        <p:blipFill>
          <a:blip r:embed="rId4"/>
          <a:stretch>
            <a:fillRect/>
          </a:stretch>
        </p:blipFill>
        <p:spPr>
          <a:xfrm>
            <a:off x="6356178" y="959828"/>
            <a:ext cx="6245468" cy="6245468"/>
          </a:xfrm>
          <a:prstGeom prst="rect">
            <a:avLst/>
          </a:prstGeom>
        </p:spPr>
      </p:pic>
    </p:spTree>
    <p:extLst>
      <p:ext uri="{BB962C8B-B14F-4D97-AF65-F5344CB8AC3E}">
        <p14:creationId xmlns:p14="http://schemas.microsoft.com/office/powerpoint/2010/main" val="1456878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61A07A12-2A0B-7340-90E9-1B5704218638}"/>
              </a:ext>
            </a:extLst>
          </p:cNvPr>
          <p:cNvPicPr>
            <a:picLocks noChangeAspect="1"/>
          </p:cNvPicPr>
          <p:nvPr/>
        </p:nvPicPr>
        <p:blipFill>
          <a:blip r:embed="rId3">
            <a:alphaModFix amt="29000"/>
          </a:blip>
          <a:stretch>
            <a:fillRect/>
          </a:stretch>
        </p:blipFill>
        <p:spPr>
          <a:xfrm>
            <a:off x="4456264" y="-1546644"/>
            <a:ext cx="9951288" cy="9951288"/>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C1996243-8BBF-8F40-A7F9-4277CDF6AD35}"/>
              </a:ext>
            </a:extLst>
          </p:cNvPr>
          <p:cNvPicPr>
            <a:picLocks noChangeAspect="1"/>
          </p:cNvPicPr>
          <p:nvPr/>
        </p:nvPicPr>
        <p:blipFill>
          <a:blip r:embed="rId4"/>
          <a:stretch>
            <a:fillRect/>
          </a:stretch>
        </p:blipFill>
        <p:spPr>
          <a:xfrm>
            <a:off x="204077" y="205033"/>
            <a:ext cx="4600844" cy="460084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D8C53724-2FA8-7842-BE58-969197D4ABEC}"/>
              </a:ext>
            </a:extLst>
          </p:cNvPr>
          <p:cNvPicPr>
            <a:picLocks noChangeAspect="1"/>
          </p:cNvPicPr>
          <p:nvPr/>
        </p:nvPicPr>
        <p:blipFill>
          <a:blip r:embed="rId4"/>
          <a:stretch>
            <a:fillRect/>
          </a:stretch>
        </p:blipFill>
        <p:spPr>
          <a:xfrm rot="770562">
            <a:off x="2958279" y="2120098"/>
            <a:ext cx="4600844" cy="4600844"/>
          </a:xfrm>
          <a:prstGeom prst="rect">
            <a:avLst/>
          </a:prstGeom>
        </p:spPr>
      </p:pic>
      <p:sp>
        <p:nvSpPr>
          <p:cNvPr id="2" name="Rectangle 1">
            <a:extLst>
              <a:ext uri="{FF2B5EF4-FFF2-40B4-BE49-F238E27FC236}">
                <a16:creationId xmlns:a16="http://schemas.microsoft.com/office/drawing/2014/main" id="{2B177E67-6857-2345-8847-F7C872AC3450}"/>
              </a:ext>
            </a:extLst>
          </p:cNvPr>
          <p:cNvSpPr/>
          <p:nvPr/>
        </p:nvSpPr>
        <p:spPr>
          <a:xfrm>
            <a:off x="1088214" y="1582125"/>
            <a:ext cx="2832569" cy="923330"/>
          </a:xfrm>
          <a:prstGeom prst="rect">
            <a:avLst/>
          </a:prstGeom>
        </p:spPr>
        <p:txBody>
          <a:bodyPr wrap="square">
            <a:spAutoFit/>
          </a:bodyPr>
          <a:lstStyle/>
          <a:p>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hlinkClick r:id="rId5">
                  <a:extLst>
                    <a:ext uri="{A12FA001-AC4F-418D-AE19-62706E023703}">
                      <ahyp:hlinkClr xmlns:ahyp="http://schemas.microsoft.com/office/drawing/2018/hyperlinkcolor" xmlns="" val="tx"/>
                    </a:ext>
                  </a:extLst>
                </a:hlinkClick>
              </a:rPr>
              <a:t>Click to watch via YouTube </a:t>
            </a:r>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rPr>
              <a:t>NHS partnerships case study with Stuart Watson</a:t>
            </a:r>
          </a:p>
        </p:txBody>
      </p:sp>
      <p:sp>
        <p:nvSpPr>
          <p:cNvPr id="7" name="Rectangle 6">
            <a:extLst>
              <a:ext uri="{FF2B5EF4-FFF2-40B4-BE49-F238E27FC236}">
                <a16:creationId xmlns:a16="http://schemas.microsoft.com/office/drawing/2014/main" id="{B76D5FF2-D8AD-2140-9A68-D9E1B292217E}"/>
              </a:ext>
            </a:extLst>
          </p:cNvPr>
          <p:cNvSpPr/>
          <p:nvPr/>
        </p:nvSpPr>
        <p:spPr>
          <a:xfrm>
            <a:off x="3854410" y="3505075"/>
            <a:ext cx="2971983" cy="923330"/>
          </a:xfrm>
          <a:prstGeom prst="rect">
            <a:avLst/>
          </a:prstGeom>
        </p:spPr>
        <p:txBody>
          <a:bodyPr wrap="square">
            <a:spAutoFit/>
          </a:bodyPr>
          <a:lstStyle/>
          <a:p>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hlinkClick r:id="rId6">
                  <a:extLst>
                    <a:ext uri="{A12FA001-AC4F-418D-AE19-62706E023703}">
                      <ahyp:hlinkClr xmlns:ahyp="http://schemas.microsoft.com/office/drawing/2018/hyperlinkcolor" xmlns="" val="tx"/>
                    </a:ext>
                  </a:extLst>
                </a:hlinkClick>
              </a:rPr>
              <a:t>Click to watch via YouTube </a:t>
            </a:r>
            <a:r>
              <a:rPr lang="en-US" b="1" dirty="0">
                <a:solidFill>
                  <a:srgbClr val="1A4775"/>
                </a:solidFill>
                <a:latin typeface="Source Sans Pro Black" panose="020B0503030403020204" pitchFamily="34" charset="0"/>
                <a:ea typeface="Source Sans Pro Black" panose="020B0503030403020204" pitchFamily="34" charset="0"/>
                <a:cs typeface="Heebo" pitchFamily="2" charset="-79"/>
              </a:rPr>
              <a:t>NHS partnerships case study with Rhona MacDonald</a:t>
            </a:r>
          </a:p>
        </p:txBody>
      </p:sp>
      <p:pic>
        <p:nvPicPr>
          <p:cNvPr id="4" name="Graphic 3" descr="Cursor">
            <a:extLst>
              <a:ext uri="{FF2B5EF4-FFF2-40B4-BE49-F238E27FC236}">
                <a16:creationId xmlns:a16="http://schemas.microsoft.com/office/drawing/2014/main" id="{C74BE99D-E8AF-7946-B8BF-0196DF2BBA9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926232" y="4360831"/>
            <a:ext cx="457200" cy="457200"/>
          </a:xfrm>
          <a:prstGeom prst="rect">
            <a:avLst/>
          </a:prstGeom>
        </p:spPr>
      </p:pic>
      <p:pic>
        <p:nvPicPr>
          <p:cNvPr id="9" name="Graphic 8" descr="Cursor">
            <a:extLst>
              <a:ext uri="{FF2B5EF4-FFF2-40B4-BE49-F238E27FC236}">
                <a16:creationId xmlns:a16="http://schemas.microsoft.com/office/drawing/2014/main" id="{A9ADD076-9997-CD48-A3B1-794F11B2BD3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023182" y="2548065"/>
            <a:ext cx="457200" cy="457200"/>
          </a:xfrm>
          <a:prstGeom prst="rect">
            <a:avLst/>
          </a:prstGeom>
        </p:spPr>
      </p:pic>
    </p:spTree>
    <p:extLst>
      <p:ext uri="{BB962C8B-B14F-4D97-AF65-F5344CB8AC3E}">
        <p14:creationId xmlns:p14="http://schemas.microsoft.com/office/powerpoint/2010/main" val="185094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2132D-D306-A842-815C-039E105AAD03}"/>
              </a:ext>
            </a:extLst>
          </p:cNvPr>
          <p:cNvSpPr/>
          <p:nvPr/>
        </p:nvSpPr>
        <p:spPr>
          <a:xfrm>
            <a:off x="4003119" y="1946300"/>
            <a:ext cx="4185761"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Thank you for your time</a:t>
            </a:r>
          </a:p>
        </p:txBody>
      </p:sp>
      <p:sp>
        <p:nvSpPr>
          <p:cNvPr id="3" name="Rectangle 2">
            <a:extLst>
              <a:ext uri="{FF2B5EF4-FFF2-40B4-BE49-F238E27FC236}">
                <a16:creationId xmlns:a16="http://schemas.microsoft.com/office/drawing/2014/main" id="{BBB10B53-2F1A-F44C-9B02-F0249B764CEA}"/>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nternet outline">
            <a:extLst>
              <a:ext uri="{FF2B5EF4-FFF2-40B4-BE49-F238E27FC236}">
                <a16:creationId xmlns:a16="http://schemas.microsoft.com/office/drawing/2014/main" id="{3E8073C9-B998-9143-8FFF-7C857BE4523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70789" y="2944600"/>
            <a:ext cx="594743" cy="594743"/>
          </a:xfrm>
          <a:prstGeom prst="rect">
            <a:avLst/>
          </a:prstGeom>
        </p:spPr>
      </p:pic>
      <p:pic>
        <p:nvPicPr>
          <p:cNvPr id="19" name="Picture 18" descr="A picture containing ax, vector graphics&#10;&#10;Description automatically generated">
            <a:extLst>
              <a:ext uri="{FF2B5EF4-FFF2-40B4-BE49-F238E27FC236}">
                <a16:creationId xmlns:a16="http://schemas.microsoft.com/office/drawing/2014/main" id="{C8288F3C-5AFA-CE43-80BF-C164426E59C4}"/>
              </a:ext>
            </a:extLst>
          </p:cNvPr>
          <p:cNvPicPr>
            <a:picLocks noChangeAspect="1"/>
          </p:cNvPicPr>
          <p:nvPr/>
        </p:nvPicPr>
        <p:blipFill>
          <a:blip r:embed="rId4"/>
          <a:stretch>
            <a:fillRect/>
          </a:stretch>
        </p:blipFill>
        <p:spPr>
          <a:xfrm>
            <a:off x="2655279" y="3727842"/>
            <a:ext cx="425761" cy="360814"/>
          </a:xfrm>
          <a:prstGeom prst="rect">
            <a:avLst/>
          </a:prstGeom>
        </p:spPr>
      </p:pic>
      <p:sp>
        <p:nvSpPr>
          <p:cNvPr id="22" name="Rectangle 21">
            <a:extLst>
              <a:ext uri="{FF2B5EF4-FFF2-40B4-BE49-F238E27FC236}">
                <a16:creationId xmlns:a16="http://schemas.microsoft.com/office/drawing/2014/main" id="{B8002FFC-34E1-B44A-9203-F32622E686AE}"/>
              </a:ext>
            </a:extLst>
          </p:cNvPr>
          <p:cNvSpPr/>
          <p:nvPr/>
        </p:nvSpPr>
        <p:spPr>
          <a:xfrm>
            <a:off x="3164029" y="2994714"/>
            <a:ext cx="2018502"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www.scotdec.org.uk</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3" name="Rectangle 22">
            <a:extLst>
              <a:ext uri="{FF2B5EF4-FFF2-40B4-BE49-F238E27FC236}">
                <a16:creationId xmlns:a16="http://schemas.microsoft.com/office/drawing/2014/main" id="{0B2B655A-E641-2544-B958-EED8DB2F45F9}"/>
              </a:ext>
            </a:extLst>
          </p:cNvPr>
          <p:cNvSpPr/>
          <p:nvPr/>
        </p:nvSpPr>
        <p:spPr>
          <a:xfrm>
            <a:off x="3200097" y="3689641"/>
            <a:ext cx="1802096" cy="422808"/>
          </a:xfrm>
          <a:prstGeom prst="rect">
            <a:avLst/>
          </a:prstGeom>
        </p:spPr>
        <p:txBody>
          <a:bodyPr wrap="none">
            <a:spAutoFit/>
          </a:bodyPr>
          <a:lstStyle/>
          <a:p>
            <a:pPr>
              <a:lnSpc>
                <a:spcPct val="150000"/>
              </a:lnSpc>
            </a:pPr>
            <a:r>
              <a:rPr lang="en-US" sz="1600" b="1"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scotdeclearning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pic>
        <p:nvPicPr>
          <p:cNvPr id="24" name="Graphic 23" descr="Internet outline">
            <a:extLst>
              <a:ext uri="{FF2B5EF4-FFF2-40B4-BE49-F238E27FC236}">
                <a16:creationId xmlns:a16="http://schemas.microsoft.com/office/drawing/2014/main" id="{FD98AC01-0122-1647-9792-EBB36C4497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91301" y="2952918"/>
            <a:ext cx="594743" cy="594743"/>
          </a:xfrm>
          <a:prstGeom prst="rect">
            <a:avLst/>
          </a:prstGeom>
        </p:spPr>
      </p:pic>
      <p:pic>
        <p:nvPicPr>
          <p:cNvPr id="25" name="Picture 24" descr="A picture containing ax, vector graphics&#10;&#10;Description automatically generated">
            <a:extLst>
              <a:ext uri="{FF2B5EF4-FFF2-40B4-BE49-F238E27FC236}">
                <a16:creationId xmlns:a16="http://schemas.microsoft.com/office/drawing/2014/main" id="{F6C235A2-9C47-8C49-BB97-05B84533BF4C}"/>
              </a:ext>
            </a:extLst>
          </p:cNvPr>
          <p:cNvPicPr>
            <a:picLocks noChangeAspect="1"/>
          </p:cNvPicPr>
          <p:nvPr/>
        </p:nvPicPr>
        <p:blipFill>
          <a:blip r:embed="rId4"/>
          <a:stretch>
            <a:fillRect/>
          </a:stretch>
        </p:blipFill>
        <p:spPr>
          <a:xfrm>
            <a:off x="6275791" y="3736160"/>
            <a:ext cx="425761" cy="360814"/>
          </a:xfrm>
          <a:prstGeom prst="rect">
            <a:avLst/>
          </a:prstGeom>
        </p:spPr>
      </p:pic>
      <p:sp>
        <p:nvSpPr>
          <p:cNvPr id="26" name="Rectangle 25">
            <a:extLst>
              <a:ext uri="{FF2B5EF4-FFF2-40B4-BE49-F238E27FC236}">
                <a16:creationId xmlns:a16="http://schemas.microsoft.com/office/drawing/2014/main" id="{1F78390F-FB87-4E4C-BBA5-DB4B03E0CB8C}"/>
              </a:ext>
            </a:extLst>
          </p:cNvPr>
          <p:cNvSpPr/>
          <p:nvPr/>
        </p:nvSpPr>
        <p:spPr>
          <a:xfrm>
            <a:off x="6793358" y="3003032"/>
            <a:ext cx="2887329"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www.scottishglobalhealth.org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7" name="Rectangle 26">
            <a:extLst>
              <a:ext uri="{FF2B5EF4-FFF2-40B4-BE49-F238E27FC236}">
                <a16:creationId xmlns:a16="http://schemas.microsoft.com/office/drawing/2014/main" id="{15E20D2E-6E91-6C4C-A4B3-424EC4479C06}"/>
              </a:ext>
            </a:extLst>
          </p:cNvPr>
          <p:cNvSpPr/>
          <p:nvPr/>
        </p:nvSpPr>
        <p:spPr>
          <a:xfrm>
            <a:off x="6820609" y="3697959"/>
            <a:ext cx="1544012" cy="422808"/>
          </a:xfrm>
          <a:prstGeom prst="rect">
            <a:avLst/>
          </a:prstGeom>
        </p:spPr>
        <p:txBody>
          <a:bodyPr wrap="none">
            <a:spAutoFit/>
          </a:bodyPr>
          <a:lstStyle/>
          <a:p>
            <a:pPr>
              <a:lnSpc>
                <a:spcPct val="150000"/>
              </a:lnSpc>
            </a:pPr>
            <a:r>
              <a:rPr lang="en-US" sz="1600"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dirty="0" err="1">
                <a:solidFill>
                  <a:schemeClr val="bg1"/>
                </a:solidFill>
                <a:latin typeface="Source Sans Pro" panose="020B0503030403020204" pitchFamily="34" charset="0"/>
                <a:ea typeface="Source Sans Pro" panose="020B0503030403020204" pitchFamily="34" charset="0"/>
                <a:cs typeface="Heebo" pitchFamily="2" charset="-79"/>
              </a:rPr>
              <a:t>scottishGHCU</a:t>
            </a:r>
            <a:endParaRPr lang="en-US" sz="1600" dirty="0">
              <a:solidFill>
                <a:schemeClr val="bg1"/>
              </a:solidFill>
              <a:latin typeface="Source Sans Pro" panose="020B0503030403020204" pitchFamily="34" charset="0"/>
              <a:ea typeface="Source Sans Pro" panose="020B0503030403020204" pitchFamily="34" charset="0"/>
              <a:cs typeface="Heebo" pitchFamily="2" charset="-79"/>
            </a:endParaRPr>
          </a:p>
        </p:txBody>
      </p:sp>
      <p:cxnSp>
        <p:nvCxnSpPr>
          <p:cNvPr id="31" name="Straight Connector 30">
            <a:extLst>
              <a:ext uri="{FF2B5EF4-FFF2-40B4-BE49-F238E27FC236}">
                <a16:creationId xmlns:a16="http://schemas.microsoft.com/office/drawing/2014/main" id="{167146FB-2B36-7E49-A35D-90763C407280}"/>
              </a:ext>
            </a:extLst>
          </p:cNvPr>
          <p:cNvCxnSpPr>
            <a:cxnSpLocks/>
          </p:cNvCxnSpPr>
          <p:nvPr/>
        </p:nvCxnSpPr>
        <p:spPr>
          <a:xfrm>
            <a:off x="2570789" y="2720312"/>
            <a:ext cx="69659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BAE03EC-B1B2-0B4A-B294-33F5B53A5283}"/>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C6887B35-AE86-674D-9D6A-1FAE4BB31990}"/>
              </a:ext>
            </a:extLst>
          </p:cNvPr>
          <p:cNvPicPr>
            <a:picLocks noChangeAspect="1"/>
          </p:cNvPicPr>
          <p:nvPr/>
        </p:nvPicPr>
        <p:blipFill>
          <a:blip r:embed="rId5"/>
          <a:stretch>
            <a:fillRect/>
          </a:stretch>
        </p:blipFill>
        <p:spPr>
          <a:xfrm>
            <a:off x="7471844" y="6155296"/>
            <a:ext cx="1079496" cy="683421"/>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6D216AF2-F33A-9741-891F-77B0240347F5}"/>
              </a:ext>
            </a:extLst>
          </p:cNvPr>
          <p:cNvPicPr>
            <a:picLocks noChangeAspect="1"/>
          </p:cNvPicPr>
          <p:nvPr/>
        </p:nvPicPr>
        <p:blipFill>
          <a:blip r:embed="rId6"/>
          <a:stretch>
            <a:fillRect/>
          </a:stretch>
        </p:blipFill>
        <p:spPr>
          <a:xfrm>
            <a:off x="9541975" y="6120700"/>
            <a:ext cx="1828800" cy="635000"/>
          </a:xfrm>
          <a:prstGeom prst="rect">
            <a:avLst/>
          </a:prstGeom>
        </p:spPr>
      </p:pic>
      <p:pic>
        <p:nvPicPr>
          <p:cNvPr id="28" name="Picture 27" descr="Logo&#10;&#10;Description automatically generated">
            <a:extLst>
              <a:ext uri="{FF2B5EF4-FFF2-40B4-BE49-F238E27FC236}">
                <a16:creationId xmlns:a16="http://schemas.microsoft.com/office/drawing/2014/main" id="{92B2FAB9-29F0-C543-9E9F-7C5CCF477276}"/>
              </a:ext>
            </a:extLst>
          </p:cNvPr>
          <p:cNvPicPr>
            <a:picLocks noChangeAspect="1"/>
          </p:cNvPicPr>
          <p:nvPr/>
        </p:nvPicPr>
        <p:blipFill>
          <a:blip r:embed="rId7"/>
          <a:stretch>
            <a:fillRect/>
          </a:stretch>
        </p:blipFill>
        <p:spPr>
          <a:xfrm>
            <a:off x="5603071" y="6217176"/>
            <a:ext cx="878138" cy="559127"/>
          </a:xfrm>
          <a:prstGeom prst="rect">
            <a:avLst/>
          </a:prstGeom>
        </p:spPr>
      </p:pic>
      <p:pic>
        <p:nvPicPr>
          <p:cNvPr id="29" name="Picture 28" descr="Logo, company name&#10;&#10;Description automatically generated">
            <a:extLst>
              <a:ext uri="{FF2B5EF4-FFF2-40B4-BE49-F238E27FC236}">
                <a16:creationId xmlns:a16="http://schemas.microsoft.com/office/drawing/2014/main" id="{035FBF34-FD07-384C-963F-CE026C84ECB1}"/>
              </a:ext>
            </a:extLst>
          </p:cNvPr>
          <p:cNvPicPr>
            <a:picLocks noChangeAspect="1"/>
          </p:cNvPicPr>
          <p:nvPr/>
        </p:nvPicPr>
        <p:blipFill>
          <a:blip r:embed="rId8"/>
          <a:stretch>
            <a:fillRect/>
          </a:stretch>
        </p:blipFill>
        <p:spPr>
          <a:xfrm>
            <a:off x="2969755" y="6236806"/>
            <a:ext cx="1561999" cy="554520"/>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5C5B49C-F28E-8F4D-9032-AABCFF8EF9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
        <p:nvSpPr>
          <p:cNvPr id="32" name="Rectangle 31">
            <a:extLst>
              <a:ext uri="{FF2B5EF4-FFF2-40B4-BE49-F238E27FC236}">
                <a16:creationId xmlns:a16="http://schemas.microsoft.com/office/drawing/2014/main" id="{626656AC-86FC-6A48-9832-9982A7D19560}"/>
              </a:ext>
            </a:extLst>
          </p:cNvPr>
          <p:cNvSpPr/>
          <p:nvPr/>
        </p:nvSpPr>
        <p:spPr>
          <a:xfrm>
            <a:off x="5579170" y="4980784"/>
            <a:ext cx="1019340" cy="389052"/>
          </a:xfrm>
          <a:prstGeom prst="rect">
            <a:avLst/>
          </a:prstGeom>
          <a:solidFill>
            <a:srgbClr val="92D05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B20192-CC74-B141-B0AB-83DCF9952830}"/>
              </a:ext>
            </a:extLst>
          </p:cNvPr>
          <p:cNvSpPr/>
          <p:nvPr/>
        </p:nvSpPr>
        <p:spPr>
          <a:xfrm>
            <a:off x="5609249" y="5008543"/>
            <a:ext cx="958367" cy="333004"/>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6DA8C9E-4931-DD49-9428-6256414ABE15}"/>
              </a:ext>
            </a:extLst>
          </p:cNvPr>
          <p:cNvSpPr/>
          <p:nvPr/>
        </p:nvSpPr>
        <p:spPr>
          <a:xfrm>
            <a:off x="3081040" y="4473012"/>
            <a:ext cx="6096000" cy="461665"/>
          </a:xfrm>
          <a:prstGeom prst="rect">
            <a:avLst/>
          </a:prstGeom>
        </p:spPr>
        <p:txBody>
          <a:bodyPr>
            <a:spAutoFit/>
          </a:bodyPr>
          <a:lstStyle/>
          <a:p>
            <a:pPr algn="ctr"/>
            <a:r>
              <a:rPr lang="en-GB" sz="1200" dirty="0">
                <a:solidFill>
                  <a:schemeClr val="bg1"/>
                </a:solidFill>
                <a:latin typeface="Source Sans Pro" panose="020B0503030403020204" pitchFamily="34" charset="0"/>
                <a:ea typeface="Source Sans Pro" panose="020B0503030403020204" pitchFamily="34" charset="0"/>
              </a:rPr>
              <a:t>The contents of this document are the sole responsibility of the 15 project partners and can in no way be taken to reflect the views of the European Union.</a:t>
            </a:r>
            <a:endParaRPr lang="en-US" sz="1200" dirty="0">
              <a:solidFill>
                <a:schemeClr val="bg1"/>
              </a:solidFill>
              <a:latin typeface="Source Sans Pro" panose="020B0503030403020204" pitchFamily="34" charset="0"/>
              <a:ea typeface="Source Sans Pro" panose="020B0503030403020204" pitchFamily="34" charset="0"/>
            </a:endParaRPr>
          </a:p>
        </p:txBody>
      </p:sp>
      <p:pic>
        <p:nvPicPr>
          <p:cNvPr id="35" name="Picture 34" descr="Graphical user interface, application&#10;&#10;Description automatically generated">
            <a:extLst>
              <a:ext uri="{FF2B5EF4-FFF2-40B4-BE49-F238E27FC236}">
                <a16:creationId xmlns:a16="http://schemas.microsoft.com/office/drawing/2014/main" id="{B30FE6C3-3525-8940-B6A7-8C9D1E3E9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944" y="5067814"/>
            <a:ext cx="762551" cy="209116"/>
          </a:xfrm>
          <a:prstGeom prst="rect">
            <a:avLst/>
          </a:prstGeom>
        </p:spPr>
      </p:pic>
    </p:spTree>
    <p:extLst>
      <p:ext uri="{BB962C8B-B14F-4D97-AF65-F5344CB8AC3E}">
        <p14:creationId xmlns:p14="http://schemas.microsoft.com/office/powerpoint/2010/main" val="368400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458573-8178-2D4C-A5B5-D6A870FA80A3}"/>
              </a:ext>
            </a:extLst>
          </p:cNvPr>
          <p:cNvSpPr/>
          <p:nvPr/>
        </p:nvSpPr>
        <p:spPr>
          <a:xfrm>
            <a:off x="332812" y="1080337"/>
            <a:ext cx="5934638"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1: The social identity wheel</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pie chart&#10;&#10;Description automatically generated">
            <a:extLst>
              <a:ext uri="{FF2B5EF4-FFF2-40B4-BE49-F238E27FC236}">
                <a16:creationId xmlns:a16="http://schemas.microsoft.com/office/drawing/2014/main" id="{EF22EA18-6A18-C24E-BBE4-1EA518F72086}"/>
              </a:ext>
            </a:extLst>
          </p:cNvPr>
          <p:cNvPicPr>
            <a:picLocks noChangeAspect="1"/>
          </p:cNvPicPr>
          <p:nvPr/>
        </p:nvPicPr>
        <p:blipFill>
          <a:blip r:embed="rId3"/>
          <a:stretch>
            <a:fillRect/>
          </a:stretch>
        </p:blipFill>
        <p:spPr>
          <a:xfrm>
            <a:off x="3471864" y="1346381"/>
            <a:ext cx="9703888" cy="4669757"/>
          </a:xfrm>
          <a:prstGeom prst="rect">
            <a:avLst/>
          </a:prstGeom>
        </p:spPr>
      </p:pic>
    </p:spTree>
    <p:extLst>
      <p:ext uri="{BB962C8B-B14F-4D97-AF65-F5344CB8AC3E}">
        <p14:creationId xmlns:p14="http://schemas.microsoft.com/office/powerpoint/2010/main" val="223772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65C3222-375A-7346-B7E2-702AE8D84C49}"/>
              </a:ext>
            </a:extLst>
          </p:cNvPr>
          <p:cNvSpPr/>
          <p:nvPr/>
        </p:nvSpPr>
        <p:spPr>
          <a:xfrm>
            <a:off x="0" y="-1"/>
            <a:ext cx="7458075"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666749" y="1584553"/>
            <a:ext cx="6096000" cy="4619085"/>
          </a:xfrm>
          <a:prstGeom prst="rect">
            <a:avLst/>
          </a:prstGeom>
        </p:spPr>
        <p:txBody>
          <a:bodyPr>
            <a:spAutoFit/>
          </a:bodyPr>
          <a:lstStyle/>
          <a:p>
            <a:pPr>
              <a:lnSpc>
                <a:spcPct val="150000"/>
              </a:lnSpc>
              <a:defRPr/>
            </a:pPr>
            <a:r>
              <a:rPr lang="en-GB" b="1" dirty="0">
                <a:solidFill>
                  <a:schemeClr val="bg1"/>
                </a:solidFill>
                <a:latin typeface="Source Sans Pro Black" panose="020B0503030403020204" pitchFamily="34" charset="0"/>
                <a:ea typeface="Source Sans Pro Black" panose="020B0503030403020204" pitchFamily="34" charset="0"/>
              </a:rPr>
              <a:t>Self reflection questions</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do you think about most often?</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do you think about least often?</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would you like to learn more about?</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have the strongest effect on how you perceive yourself?</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What identities have the greatest effect on how others perceive you?</a:t>
            </a:r>
          </a:p>
          <a:p>
            <a:pPr>
              <a:lnSpc>
                <a:spcPct val="150000"/>
              </a:lnSpc>
              <a:defRPr/>
            </a:pPr>
            <a:endParaRPr lang="en-GB" dirty="0">
              <a:solidFill>
                <a:schemeClr val="bg1"/>
              </a:solidFill>
              <a:latin typeface="Source Sans Pro" panose="020B0503030403020204" pitchFamily="34" charset="0"/>
              <a:ea typeface="Source Sans Pro" panose="020B0503030403020204" pitchFamily="34" charset="0"/>
            </a:endParaRPr>
          </a:p>
          <a:p>
            <a:pPr>
              <a:lnSpc>
                <a:spcPct val="150000"/>
              </a:lnSpc>
              <a:defRPr/>
            </a:pPr>
            <a:r>
              <a:rPr lang="en-GB" b="1" dirty="0">
                <a:solidFill>
                  <a:schemeClr val="bg1"/>
                </a:solidFill>
                <a:latin typeface="Source Sans Pro Black" panose="020B0503030403020204" pitchFamily="34" charset="0"/>
                <a:ea typeface="Source Sans Pro Black" panose="020B0503030403020204" pitchFamily="34" charset="0"/>
              </a:rPr>
              <a:t>Discussion question</a:t>
            </a:r>
          </a:p>
          <a:p>
            <a:pPr marL="285750" indent="-285750">
              <a:lnSpc>
                <a:spcPct val="150000"/>
              </a:lnSpc>
              <a:buFont typeface="Arial" panose="020B0604020202020204" pitchFamily="34" charset="0"/>
              <a:buChar char="•"/>
              <a:defRPr/>
            </a:pPr>
            <a:r>
              <a:rPr lang="en-GB" dirty="0">
                <a:solidFill>
                  <a:schemeClr val="bg1"/>
                </a:solidFill>
                <a:latin typeface="Source Sans Pro" panose="020B0503030403020204" pitchFamily="34" charset="0"/>
                <a:ea typeface="Source Sans Pro" panose="020B0503030403020204" pitchFamily="34" charset="0"/>
              </a:rPr>
              <a:t>Why is it important to critically reflect on our identities?</a:t>
            </a:r>
            <a:endParaRPr lang="en-GB" altLang="en-US"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5" name="Rectangle 4">
            <a:extLst>
              <a:ext uri="{FF2B5EF4-FFF2-40B4-BE49-F238E27FC236}">
                <a16:creationId xmlns:a16="http://schemas.microsoft.com/office/drawing/2014/main" id="{C4746F23-4317-5D4F-97C1-D6214E0AB68F}"/>
              </a:ext>
            </a:extLst>
          </p:cNvPr>
          <p:cNvSpPr/>
          <p:nvPr/>
        </p:nvSpPr>
        <p:spPr>
          <a:xfrm>
            <a:off x="666749" y="864171"/>
            <a:ext cx="5934638"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1: The social identity wheel</a:t>
            </a:r>
          </a:p>
        </p:txBody>
      </p:sp>
      <p:pic>
        <p:nvPicPr>
          <p:cNvPr id="6" name="Picture 5" descr="Chart, pie chart&#10;&#10;Description automatically generated">
            <a:extLst>
              <a:ext uri="{FF2B5EF4-FFF2-40B4-BE49-F238E27FC236}">
                <a16:creationId xmlns:a16="http://schemas.microsoft.com/office/drawing/2014/main" id="{08013326-1081-154C-B0B9-9DF25F51944E}"/>
              </a:ext>
            </a:extLst>
          </p:cNvPr>
          <p:cNvPicPr>
            <a:picLocks noChangeAspect="1"/>
          </p:cNvPicPr>
          <p:nvPr/>
        </p:nvPicPr>
        <p:blipFill>
          <a:blip r:embed="rId3"/>
          <a:stretch>
            <a:fillRect/>
          </a:stretch>
        </p:blipFill>
        <p:spPr>
          <a:xfrm>
            <a:off x="7286627" y="2107257"/>
            <a:ext cx="5493240" cy="2643486"/>
          </a:xfrm>
          <a:prstGeom prst="rect">
            <a:avLst/>
          </a:prstGeom>
        </p:spPr>
      </p:pic>
    </p:spTree>
    <p:extLst>
      <p:ext uri="{BB962C8B-B14F-4D97-AF65-F5344CB8AC3E}">
        <p14:creationId xmlns:p14="http://schemas.microsoft.com/office/powerpoint/2010/main" val="227232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28698" y="860201"/>
            <a:ext cx="6777817"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1827261"/>
            <a:ext cx="6420847" cy="2646878"/>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Aims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To understand various kinds of privilege, specifically White Privilege</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To prompt participants to recognise and reflect on their own privilege and be able to identify how privilege influences daily life</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To reflect on the larger impacts of privilege on daily life and overseas partnerships</a:t>
            </a:r>
          </a:p>
        </p:txBody>
      </p:sp>
      <p:pic>
        <p:nvPicPr>
          <p:cNvPr id="4" name="Picture 3" descr="Icon&#10;&#10;Description automatically generated">
            <a:extLst>
              <a:ext uri="{FF2B5EF4-FFF2-40B4-BE49-F238E27FC236}">
                <a16:creationId xmlns:a16="http://schemas.microsoft.com/office/drawing/2014/main" id="{C20049EA-21C3-DA48-9A70-CB8A1C69A6CA}"/>
              </a:ext>
            </a:extLst>
          </p:cNvPr>
          <p:cNvPicPr>
            <a:picLocks noChangeAspect="1"/>
          </p:cNvPicPr>
          <p:nvPr/>
        </p:nvPicPr>
        <p:blipFill>
          <a:blip r:embed="rId3"/>
          <a:stretch>
            <a:fillRect/>
          </a:stretch>
        </p:blipFill>
        <p:spPr>
          <a:xfrm rot="151700">
            <a:off x="4404817" y="1962125"/>
            <a:ext cx="10056330" cy="4839361"/>
          </a:xfrm>
          <a:prstGeom prst="rect">
            <a:avLst/>
          </a:prstGeom>
        </p:spPr>
      </p:pic>
    </p:spTree>
    <p:extLst>
      <p:ext uri="{BB962C8B-B14F-4D97-AF65-F5344CB8AC3E}">
        <p14:creationId xmlns:p14="http://schemas.microsoft.com/office/powerpoint/2010/main" val="365189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708434"/>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Privilege </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r>
              <a:rPr lang="en-GB" dirty="0">
                <a:solidFill>
                  <a:schemeClr val="bg1"/>
                </a:solidFill>
                <a:latin typeface="Source Sans Pro" panose="020B0503030403020204" pitchFamily="34" charset="0"/>
                <a:ea typeface="Source Sans Pro" panose="020B0503030403020204" pitchFamily="34" charset="0"/>
              </a:rPr>
              <a:t>Societally granted, unearned advantages accorded to some people and not others. These systemic or structural advantages impact people based on identity factors such as race, gender, sex, religion, nationality, disability, sexuality, class, and body type.</a:t>
            </a:r>
          </a:p>
          <a:p>
            <a:r>
              <a:rPr lang="en-GB" sz="2000" dirty="0">
                <a:solidFill>
                  <a:schemeClr val="bg1"/>
                </a:solidFill>
                <a:latin typeface="Source Sans Pro" panose="020B0503030403020204" pitchFamily="34" charset="0"/>
                <a:ea typeface="Source Sans Pro" panose="020B0503030403020204" pitchFamily="34" charset="0"/>
              </a:rPr>
              <a:t/>
            </a:r>
            <a:br>
              <a:rPr lang="en-GB" sz="2000" dirty="0">
                <a:solidFill>
                  <a:schemeClr val="bg1"/>
                </a:solidFill>
                <a:latin typeface="Source Sans Pro" panose="020B0503030403020204" pitchFamily="34" charset="0"/>
                <a:ea typeface="Source Sans Pro" panose="020B0503030403020204" pitchFamily="34" charset="0"/>
              </a:rPr>
            </a:br>
            <a:endParaRPr lang="en-GB" sz="2000" dirty="0">
              <a:solidFill>
                <a:schemeClr val="bg1"/>
              </a:solidFill>
              <a:latin typeface="Source Sans Pro" panose="020B0503030403020204" pitchFamily="34" charset="0"/>
              <a:ea typeface="Source Sans Pro" panose="020B0503030403020204" pitchFamily="34" charset="0"/>
            </a:endParaRPr>
          </a:p>
        </p:txBody>
      </p:sp>
      <p:pic>
        <p:nvPicPr>
          <p:cNvPr id="9" name="Picture 8" descr="Icon&#10;&#10;Description automatically generated">
            <a:extLst>
              <a:ext uri="{FF2B5EF4-FFF2-40B4-BE49-F238E27FC236}">
                <a16:creationId xmlns:a16="http://schemas.microsoft.com/office/drawing/2014/main" id="{0169902B-CB37-5849-900D-887E26F8F6C3}"/>
              </a:ext>
            </a:extLst>
          </p:cNvPr>
          <p:cNvPicPr>
            <a:picLocks noChangeAspect="1"/>
          </p:cNvPicPr>
          <p:nvPr/>
        </p:nvPicPr>
        <p:blipFill>
          <a:blip r:embed="rId3"/>
          <a:stretch>
            <a:fillRect/>
          </a:stretch>
        </p:blipFill>
        <p:spPr>
          <a:xfrm>
            <a:off x="6296025" y="2540631"/>
            <a:ext cx="7329424" cy="3527104"/>
          </a:xfrm>
          <a:prstGeom prst="rect">
            <a:avLst/>
          </a:prstGeom>
        </p:spPr>
      </p:pic>
    </p:spTree>
    <p:extLst>
      <p:ext uri="{BB962C8B-B14F-4D97-AF65-F5344CB8AC3E}">
        <p14:creationId xmlns:p14="http://schemas.microsoft.com/office/powerpoint/2010/main" val="179833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5" y="-133479"/>
            <a:ext cx="7172325" cy="5996328"/>
          </a:xfrm>
          <a:prstGeom prst="rect">
            <a:avLst/>
          </a:prstGeom>
          <a:noFill/>
          <a:ln w="50800">
            <a:solidFill>
              <a:srgbClr val="208CC0"/>
            </a:solidFill>
          </a:ln>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092881"/>
          </a:xfrm>
          <a:prstGeom prst="rect">
            <a:avLst/>
          </a:prstGeom>
        </p:spPr>
        <p:txBody>
          <a:bodyPr wrap="square">
            <a:spAutoFit/>
          </a:bodyPr>
          <a:lstStyle/>
          <a:p>
            <a:r>
              <a:rPr lang="en-GB" sz="2000" b="1" dirty="0">
                <a:solidFill>
                  <a:srgbClr val="1A4775"/>
                </a:solidFill>
                <a:latin typeface="Source Sans Pro Black" panose="020B0503030403020204" pitchFamily="34" charset="0"/>
                <a:ea typeface="Source Sans Pro Black" panose="020B0503030403020204" pitchFamily="34" charset="0"/>
              </a:rPr>
              <a:t>Group discussion questions</a:t>
            </a:r>
          </a:p>
          <a:p>
            <a:endParaRPr lang="en-GB" sz="2000" b="1" dirty="0">
              <a:solidFill>
                <a:srgbClr val="1A4775"/>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What caught your attention or surprised you in this article?</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Did anything on the list relate to your personal experiences?</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Did anything in the excerpt raise questions for you?</a:t>
            </a:r>
          </a:p>
          <a:p>
            <a:pPr marL="342900" indent="-342900">
              <a:buFont typeface="Arial" panose="020B0604020202020204" pitchFamily="34" charset="0"/>
              <a:buChar char="•"/>
            </a:pPr>
            <a:r>
              <a:rPr lang="en-GB" dirty="0">
                <a:solidFill>
                  <a:schemeClr val="tx1">
                    <a:lumMod val="85000"/>
                    <a:lumOff val="15000"/>
                  </a:schemeClr>
                </a:solidFill>
                <a:latin typeface="Source Sans Pro" panose="020B0503030403020204" pitchFamily="34" charset="0"/>
                <a:ea typeface="Source Sans Pro" panose="020B0503030403020204" pitchFamily="34" charset="0"/>
              </a:rPr>
              <a:t>What does McIntosh say is necessary to redesign social systems? What do you think of this?</a:t>
            </a:r>
          </a:p>
        </p:txBody>
      </p:sp>
      <p:pic>
        <p:nvPicPr>
          <p:cNvPr id="11" name="Picture 10" descr="Diagram&#10;&#10;Description automatically generated with medium confidence">
            <a:extLst>
              <a:ext uri="{FF2B5EF4-FFF2-40B4-BE49-F238E27FC236}">
                <a16:creationId xmlns:a16="http://schemas.microsoft.com/office/drawing/2014/main" id="{55EEA9EF-9BB9-FE4C-8F74-4492696FFA6C}"/>
              </a:ext>
            </a:extLst>
          </p:cNvPr>
          <p:cNvPicPr>
            <a:picLocks noChangeAspect="1"/>
          </p:cNvPicPr>
          <p:nvPr/>
        </p:nvPicPr>
        <p:blipFill>
          <a:blip r:embed="rId2"/>
          <a:stretch>
            <a:fillRect/>
          </a:stretch>
        </p:blipFill>
        <p:spPr>
          <a:xfrm>
            <a:off x="6803781" y="3418523"/>
            <a:ext cx="6240001" cy="3002847"/>
          </a:xfrm>
          <a:prstGeom prst="rect">
            <a:avLst/>
          </a:prstGeom>
        </p:spPr>
      </p:pic>
    </p:spTree>
    <p:extLst>
      <p:ext uri="{BB962C8B-B14F-4D97-AF65-F5344CB8AC3E}">
        <p14:creationId xmlns:p14="http://schemas.microsoft.com/office/powerpoint/2010/main" val="280184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831446" y="-133479"/>
            <a:ext cx="7083830"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028698" y="1445993"/>
            <a:ext cx="6777817" cy="967060"/>
          </a:xfrm>
          <a:prstGeom prst="rect">
            <a:avLst/>
          </a:prstGeom>
        </p:spPr>
        <p:txBody>
          <a:bodyPr wrap="none">
            <a:spAutoFit/>
          </a:bodyPr>
          <a:lstStyle/>
          <a:p>
            <a:pPr algn="ctr">
              <a:lnSpc>
                <a:spcPct val="150000"/>
              </a:lnSpc>
            </a:pPr>
            <a:r>
              <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rPr>
              <a:t>Activity 2: Invisible knapsacks – recognising our privilege</a:t>
            </a:r>
          </a:p>
          <a:p>
            <a:pPr algn="ctr">
              <a:lnSpc>
                <a:spcPct val="150000"/>
              </a:lnSpc>
            </a:pPr>
            <a:endParaRPr lang="en-US" sz="2000" b="1" dirty="0">
              <a:solidFill>
                <a:schemeClr val="bg1"/>
              </a:solidFill>
              <a:latin typeface="Source Sans Pro Black" panose="020B0503030403020204" pitchFamily="34" charset="0"/>
              <a:ea typeface="Source Sans Pro Black" panose="020B0503030403020204" pitchFamily="34" charset="0"/>
              <a:cs typeface="Heebo" pitchFamily="2" charset="-79"/>
            </a:endParaRPr>
          </a:p>
        </p:txBody>
      </p:sp>
      <p:sp>
        <p:nvSpPr>
          <p:cNvPr id="6" name="Rectangle 5">
            <a:extLst>
              <a:ext uri="{FF2B5EF4-FFF2-40B4-BE49-F238E27FC236}">
                <a16:creationId xmlns:a16="http://schemas.microsoft.com/office/drawing/2014/main" id="{97327523-C556-9B4D-9874-04DB76B1A4DD}"/>
              </a:ext>
            </a:extLst>
          </p:cNvPr>
          <p:cNvSpPr/>
          <p:nvPr/>
        </p:nvSpPr>
        <p:spPr>
          <a:xfrm>
            <a:off x="1080090" y="2413053"/>
            <a:ext cx="6349409" cy="2092881"/>
          </a:xfrm>
          <a:prstGeom prst="rect">
            <a:avLst/>
          </a:prstGeom>
        </p:spPr>
        <p:txBody>
          <a:bodyPr wrap="square">
            <a:spAutoFit/>
          </a:bodyPr>
          <a:lstStyle/>
          <a:p>
            <a:r>
              <a:rPr lang="en-GB" sz="2000" b="1" dirty="0">
                <a:solidFill>
                  <a:schemeClr val="bg1"/>
                </a:solidFill>
                <a:latin typeface="Source Sans Pro Black" panose="020B0503030403020204" pitchFamily="34" charset="0"/>
                <a:ea typeface="Source Sans Pro Black" panose="020B0503030403020204" pitchFamily="34" charset="0"/>
              </a:rPr>
              <a:t>Privilege list</a:t>
            </a:r>
          </a:p>
          <a:p>
            <a:endParaRPr lang="en-GB" sz="2000" b="1" dirty="0">
              <a:solidFill>
                <a:schemeClr val="bg1"/>
              </a:solidFill>
              <a:latin typeface="Source Sans Pro Black" panose="020B0503030403020204" pitchFamily="34" charset="0"/>
              <a:ea typeface="Source Sans Pro Black" panose="020B0503030403020204" pitchFamily="34" charset="0"/>
            </a:endParaRP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Ability</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Cisgender</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Male (mostly cisgender)</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Socio-economic status</a:t>
            </a:r>
          </a:p>
          <a:p>
            <a:pPr marL="342900" indent="-342900">
              <a:buFont typeface="Arial" panose="020B0604020202020204" pitchFamily="34" charset="0"/>
              <a:buChar char="•"/>
            </a:pPr>
            <a:r>
              <a:rPr lang="en-GB" dirty="0">
                <a:solidFill>
                  <a:schemeClr val="bg1"/>
                </a:solidFill>
                <a:latin typeface="Source Sans Pro" panose="020B0503030403020204" pitchFamily="34" charset="0"/>
                <a:ea typeface="Source Sans Pro" panose="020B0503030403020204" pitchFamily="34" charset="0"/>
              </a:rPr>
              <a:t>UK citizenship</a:t>
            </a:r>
          </a:p>
        </p:txBody>
      </p:sp>
      <p:pic>
        <p:nvPicPr>
          <p:cNvPr id="7" name="Picture 6" descr="A close up of a wheel&#10;&#10;Description automatically generated with low confidence">
            <a:extLst>
              <a:ext uri="{FF2B5EF4-FFF2-40B4-BE49-F238E27FC236}">
                <a16:creationId xmlns:a16="http://schemas.microsoft.com/office/drawing/2014/main" id="{B148534F-7C18-C04C-B579-759342629DA5}"/>
              </a:ext>
            </a:extLst>
          </p:cNvPr>
          <p:cNvPicPr>
            <a:picLocks noChangeAspect="1"/>
          </p:cNvPicPr>
          <p:nvPr/>
        </p:nvPicPr>
        <p:blipFill>
          <a:blip r:embed="rId3"/>
          <a:stretch>
            <a:fillRect/>
          </a:stretch>
        </p:blipFill>
        <p:spPr>
          <a:xfrm>
            <a:off x="8069448" y="1332292"/>
            <a:ext cx="4100514" cy="4100514"/>
          </a:xfrm>
          <a:prstGeom prst="rect">
            <a:avLst/>
          </a:prstGeom>
        </p:spPr>
      </p:pic>
      <p:sp>
        <p:nvSpPr>
          <p:cNvPr id="8" name="Oval 7">
            <a:extLst>
              <a:ext uri="{FF2B5EF4-FFF2-40B4-BE49-F238E27FC236}">
                <a16:creationId xmlns:a16="http://schemas.microsoft.com/office/drawing/2014/main" id="{13D18BC3-5EED-EB41-B899-41EB90FAF283}"/>
              </a:ext>
            </a:extLst>
          </p:cNvPr>
          <p:cNvSpPr/>
          <p:nvPr/>
        </p:nvSpPr>
        <p:spPr>
          <a:xfrm>
            <a:off x="8035528" y="1500181"/>
            <a:ext cx="3743129" cy="3743129"/>
          </a:xfrm>
          <a:prstGeom prst="ellipse">
            <a:avLst/>
          </a:prstGeom>
          <a:noFill/>
          <a:ln w="25400">
            <a:solidFill>
              <a:srgbClr val="208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95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4401</Words>
  <Application>Microsoft Office PowerPoint</Application>
  <PresentationFormat>Widescreen</PresentationFormat>
  <Paragraphs>327</Paragraphs>
  <Slides>39</Slides>
  <Notes>36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Heebo</vt:lpstr>
      <vt:lpstr>Source Sans Pro</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Ann McGeary</dc:creator>
  <cp:lastModifiedBy>Olmeda-Hodge T (Tanya)</cp:lastModifiedBy>
  <cp:revision>64</cp:revision>
  <dcterms:created xsi:type="dcterms:W3CDTF">2021-03-17T10:20:53Z</dcterms:created>
  <dcterms:modified xsi:type="dcterms:W3CDTF">2022-02-01T13:05:53Z</dcterms:modified>
</cp:coreProperties>
</file>